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8"/>
  </p:notesMasterIdLst>
  <p:sldIdLst>
    <p:sldId id="256" r:id="rId2"/>
    <p:sldId id="257" r:id="rId3"/>
    <p:sldId id="348" r:id="rId4"/>
    <p:sldId id="259" r:id="rId5"/>
    <p:sldId id="260" r:id="rId6"/>
    <p:sldId id="261" r:id="rId7"/>
    <p:sldId id="288" r:id="rId8"/>
    <p:sldId id="289" r:id="rId9"/>
    <p:sldId id="290" r:id="rId10"/>
    <p:sldId id="262" r:id="rId11"/>
    <p:sldId id="263" r:id="rId12"/>
    <p:sldId id="347"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91" r:id="rId36"/>
    <p:sldId id="292" r:id="rId37"/>
    <p:sldId id="293" r:id="rId38"/>
    <p:sldId id="294" r:id="rId39"/>
    <p:sldId id="295" r:id="rId40"/>
    <p:sldId id="296" r:id="rId41"/>
    <p:sldId id="349" r:id="rId42"/>
    <p:sldId id="298" r:id="rId43"/>
    <p:sldId id="299" r:id="rId44"/>
    <p:sldId id="300" r:id="rId45"/>
    <p:sldId id="301" r:id="rId46"/>
    <p:sldId id="350" r:id="rId47"/>
    <p:sldId id="307" r:id="rId48"/>
    <p:sldId id="355" r:id="rId49"/>
    <p:sldId id="319" r:id="rId50"/>
    <p:sldId id="303" r:id="rId51"/>
    <p:sldId id="304" r:id="rId52"/>
    <p:sldId id="305" r:id="rId53"/>
    <p:sldId id="306" r:id="rId54"/>
    <p:sldId id="351" r:id="rId55"/>
    <p:sldId id="352" r:id="rId56"/>
    <p:sldId id="310" r:id="rId57"/>
    <p:sldId id="353" r:id="rId58"/>
    <p:sldId id="312" r:id="rId59"/>
    <p:sldId id="313" r:id="rId60"/>
    <p:sldId id="314" r:id="rId61"/>
    <p:sldId id="315" r:id="rId62"/>
    <p:sldId id="316" r:id="rId63"/>
    <p:sldId id="331" r:id="rId64"/>
    <p:sldId id="332" r:id="rId65"/>
    <p:sldId id="333" r:id="rId66"/>
    <p:sldId id="334" r:id="rId67"/>
    <p:sldId id="335" r:id="rId68"/>
    <p:sldId id="336" r:id="rId69"/>
    <p:sldId id="337" r:id="rId70"/>
    <p:sldId id="345" r:id="rId71"/>
    <p:sldId id="342" r:id="rId72"/>
    <p:sldId id="343" r:id="rId73"/>
    <p:sldId id="327" r:id="rId74"/>
    <p:sldId id="328" r:id="rId75"/>
    <p:sldId id="358" r:id="rId76"/>
    <p:sldId id="356"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05"/>
  </p:normalViewPr>
  <p:slideViewPr>
    <p:cSldViewPr snapToGrid="0" snapToObjects="1">
      <p:cViewPr varScale="1">
        <p:scale>
          <a:sx n="108" d="100"/>
          <a:sy n="108" d="100"/>
        </p:scale>
        <p:origin x="1760"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E301BD-F600-344F-AD57-FF6A630FEB2D}" type="datetimeFigureOut">
              <a:rPr lang="en-US" smtClean="0"/>
              <a:t>12/4/22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DA04AA-90A9-FC42-9136-C570B2EAF61B}" type="slidenum">
              <a:rPr lang="en-US" smtClean="0"/>
              <a:t>‹#›</a:t>
            </a:fld>
            <a:endParaRPr lang="en-US"/>
          </a:p>
        </p:txBody>
      </p:sp>
    </p:spTree>
    <p:extLst>
      <p:ext uri="{BB962C8B-B14F-4D97-AF65-F5344CB8AC3E}">
        <p14:creationId xmlns:p14="http://schemas.microsoft.com/office/powerpoint/2010/main" val="24081629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96D03283-415F-8749-A213-0AD6B0DB55C9}" type="slidenum">
              <a:rPr lang="en-GB" sz="1200">
                <a:solidFill>
                  <a:srgbClr val="000000"/>
                </a:solidFill>
                <a:latin typeface="Times New Roman" charset="0"/>
              </a:rPr>
              <a:pPr/>
              <a:t>1</a:t>
            </a:fld>
            <a:endParaRPr lang="en-GB" sz="1200">
              <a:solidFill>
                <a:srgbClr val="000000"/>
              </a:solidFill>
              <a:latin typeface="Times New Roman" charset="0"/>
            </a:endParaRPr>
          </a:p>
        </p:txBody>
      </p:sp>
      <p:sp>
        <p:nvSpPr>
          <p:cNvPr id="38913" name="Text Box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8914"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035BA417-84F5-D247-8198-AC063DC2E9A0}" type="slidenum">
              <a:rPr lang="en-GB" sz="1200">
                <a:solidFill>
                  <a:srgbClr val="000000"/>
                </a:solidFill>
                <a:latin typeface="Times New Roman" charset="0"/>
              </a:rPr>
              <a:pPr/>
              <a:t>15</a:t>
            </a:fld>
            <a:endParaRPr lang="en-GB" sz="1200">
              <a:solidFill>
                <a:srgbClr val="000000"/>
              </a:solidFill>
              <a:latin typeface="Times New Roman" charset="0"/>
            </a:endParaRPr>
          </a:p>
        </p:txBody>
      </p:sp>
      <p:sp>
        <p:nvSpPr>
          <p:cNvPr id="4812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737E99CB-B7A7-7445-9DD1-7F3A431EC7EC}" type="slidenum">
              <a:rPr lang="en-GB" sz="1200">
                <a:solidFill>
                  <a:srgbClr val="000000"/>
                </a:solidFill>
                <a:latin typeface="Times New Roman" charset="0"/>
              </a:rPr>
              <a:pPr/>
              <a:t>16</a:t>
            </a:fld>
            <a:endParaRPr lang="en-GB" sz="1200">
              <a:solidFill>
                <a:srgbClr val="000000"/>
              </a:solidFill>
              <a:latin typeface="Times New Roman" charset="0"/>
            </a:endParaRPr>
          </a:p>
        </p:txBody>
      </p:sp>
      <p:sp>
        <p:nvSpPr>
          <p:cNvPr id="4812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C8761C82-5ECD-B041-B525-1767C4DD620C}" type="slidenum">
              <a:rPr lang="en-GB" sz="1200">
                <a:solidFill>
                  <a:srgbClr val="000000"/>
                </a:solidFill>
                <a:latin typeface="Times New Roman" charset="0"/>
              </a:rPr>
              <a:pPr/>
              <a:t>17</a:t>
            </a:fld>
            <a:endParaRPr lang="en-GB" sz="1200">
              <a:solidFill>
                <a:srgbClr val="000000"/>
              </a:solidFill>
              <a:latin typeface="Times New Roman" charset="0"/>
            </a:endParaRPr>
          </a:p>
        </p:txBody>
      </p:sp>
      <p:sp>
        <p:nvSpPr>
          <p:cNvPr id="49153"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9154"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9B514974-A193-DA44-A777-74AA859E4D9D}" type="slidenum">
              <a:rPr lang="en-GB" sz="1200">
                <a:solidFill>
                  <a:srgbClr val="000000"/>
                </a:solidFill>
                <a:latin typeface="Times New Roman" charset="0"/>
              </a:rPr>
              <a:pPr/>
              <a:t>18</a:t>
            </a:fld>
            <a:endParaRPr lang="en-GB" sz="1200">
              <a:solidFill>
                <a:srgbClr val="000000"/>
              </a:solidFill>
              <a:latin typeface="Times New Roman" charset="0"/>
            </a:endParaRPr>
          </a:p>
        </p:txBody>
      </p:sp>
      <p:sp>
        <p:nvSpPr>
          <p:cNvPr id="5017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017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92EA1FCC-2A9B-244B-8AB9-EEEE7427A6E6}" type="slidenum">
              <a:rPr lang="en-GB" sz="1200">
                <a:solidFill>
                  <a:srgbClr val="000000"/>
                </a:solidFill>
                <a:latin typeface="Times New Roman" charset="0"/>
              </a:rPr>
              <a:pPr/>
              <a:t>20</a:t>
            </a:fld>
            <a:endParaRPr lang="en-GB" sz="1200">
              <a:solidFill>
                <a:srgbClr val="000000"/>
              </a:solidFill>
              <a:latin typeface="Times New Roman" charset="0"/>
            </a:endParaRPr>
          </a:p>
        </p:txBody>
      </p:sp>
      <p:sp>
        <p:nvSpPr>
          <p:cNvPr id="5017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017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C51758B6-8972-5740-9913-1ACF77235170}" type="slidenum">
              <a:rPr lang="en-GB" sz="1200">
                <a:solidFill>
                  <a:srgbClr val="000000"/>
                </a:solidFill>
                <a:latin typeface="Times New Roman" charset="0"/>
              </a:rPr>
              <a:pPr/>
              <a:t>25</a:t>
            </a:fld>
            <a:endParaRPr lang="en-GB" sz="1200">
              <a:solidFill>
                <a:srgbClr val="000000"/>
              </a:solidFill>
              <a:latin typeface="Times New Roman" charset="0"/>
            </a:endParaRPr>
          </a:p>
        </p:txBody>
      </p:sp>
      <p:sp>
        <p:nvSpPr>
          <p:cNvPr id="51201"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1202"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79D894C6-DDD6-4649-9123-BB121795B5E4}" type="slidenum">
              <a:rPr lang="en-GB" sz="1200">
                <a:solidFill>
                  <a:srgbClr val="000000"/>
                </a:solidFill>
                <a:latin typeface="Times New Roman" charset="0"/>
              </a:rPr>
              <a:pPr/>
              <a:t>26</a:t>
            </a:fld>
            <a:endParaRPr lang="en-GB" sz="1200">
              <a:solidFill>
                <a:srgbClr val="000000"/>
              </a:solidFill>
              <a:latin typeface="Times New Roman" charset="0"/>
            </a:endParaRPr>
          </a:p>
        </p:txBody>
      </p:sp>
      <p:sp>
        <p:nvSpPr>
          <p:cNvPr id="5222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2226"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EA720ACD-ED72-EB4B-8FAA-C82AC09ABF97}" type="slidenum">
              <a:rPr lang="en-GB" sz="1200">
                <a:solidFill>
                  <a:srgbClr val="000000"/>
                </a:solidFill>
                <a:latin typeface="Times New Roman" charset="0"/>
              </a:rPr>
              <a:pPr/>
              <a:t>28</a:t>
            </a:fld>
            <a:endParaRPr lang="en-GB" sz="1200">
              <a:solidFill>
                <a:srgbClr val="000000"/>
              </a:solidFill>
              <a:latin typeface="Times New Roman" charset="0"/>
            </a:endParaRPr>
          </a:p>
        </p:txBody>
      </p:sp>
      <p:sp>
        <p:nvSpPr>
          <p:cNvPr id="40961"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096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0CF5B91D-F1BD-674B-8EDC-757E0BD443ED}" type="slidenum">
              <a:rPr lang="en-GB" sz="1200">
                <a:solidFill>
                  <a:srgbClr val="000000"/>
                </a:solidFill>
                <a:latin typeface="Times New Roman" charset="0"/>
              </a:rPr>
              <a:pPr/>
              <a:t>29</a:t>
            </a:fld>
            <a:endParaRPr lang="en-GB" sz="1200">
              <a:solidFill>
                <a:srgbClr val="000000"/>
              </a:solidFill>
              <a:latin typeface="Times New Roman" charset="0"/>
            </a:endParaRPr>
          </a:p>
        </p:txBody>
      </p:sp>
      <p:sp>
        <p:nvSpPr>
          <p:cNvPr id="4198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198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BD344273-AA21-A44F-885B-7D3B9DDCB846}" type="slidenum">
              <a:rPr lang="en-GB" sz="1200">
                <a:solidFill>
                  <a:srgbClr val="000000"/>
                </a:solidFill>
                <a:latin typeface="Times New Roman" charset="0"/>
              </a:rPr>
              <a:pPr/>
              <a:t>30</a:t>
            </a:fld>
            <a:endParaRPr lang="en-GB" sz="1200">
              <a:solidFill>
                <a:srgbClr val="000000"/>
              </a:solidFill>
              <a:latin typeface="Times New Roman" charset="0"/>
            </a:endParaRPr>
          </a:p>
        </p:txBody>
      </p:sp>
      <p:sp>
        <p:nvSpPr>
          <p:cNvPr id="4300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3010"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3224B9C1-E557-B446-B1A0-567DD3B2EA65}" type="slidenum">
              <a:rPr lang="en-GB" sz="1200">
                <a:solidFill>
                  <a:srgbClr val="000000"/>
                </a:solidFill>
                <a:latin typeface="Times New Roman" charset="0"/>
              </a:rPr>
              <a:pPr/>
              <a:t>2</a:t>
            </a:fld>
            <a:endParaRPr lang="en-GB" sz="1200">
              <a:solidFill>
                <a:srgbClr val="000000"/>
              </a:solidFill>
              <a:latin typeface="Times New Roman" charset="0"/>
            </a:endParaRPr>
          </a:p>
        </p:txBody>
      </p:sp>
      <p:sp>
        <p:nvSpPr>
          <p:cNvPr id="39937" name="Text Box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9938"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9543921D-E310-914E-9485-B9CACF8862F6}" type="slidenum">
              <a:rPr lang="en-GB" sz="1200">
                <a:solidFill>
                  <a:srgbClr val="000000"/>
                </a:solidFill>
                <a:latin typeface="Times New Roman" charset="0"/>
              </a:rPr>
              <a:pPr/>
              <a:t>31</a:t>
            </a:fld>
            <a:endParaRPr lang="en-GB" sz="1200">
              <a:solidFill>
                <a:srgbClr val="000000"/>
              </a:solidFill>
              <a:latin typeface="Times New Roman" charset="0"/>
            </a:endParaRPr>
          </a:p>
        </p:txBody>
      </p:sp>
      <p:sp>
        <p:nvSpPr>
          <p:cNvPr id="44033"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4034"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6DB2D3D4-3572-0044-8C9F-DB250E66A4F9}" type="slidenum">
              <a:rPr lang="en-GB" sz="1200">
                <a:solidFill>
                  <a:srgbClr val="000000"/>
                </a:solidFill>
                <a:latin typeface="Times New Roman" charset="0"/>
              </a:rPr>
              <a:pPr/>
              <a:t>33</a:t>
            </a:fld>
            <a:endParaRPr lang="en-GB" sz="1200">
              <a:solidFill>
                <a:srgbClr val="000000"/>
              </a:solidFill>
              <a:latin typeface="Times New Roman" charset="0"/>
            </a:endParaRPr>
          </a:p>
        </p:txBody>
      </p:sp>
      <p:sp>
        <p:nvSpPr>
          <p:cNvPr id="46081"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608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8008C66C-C978-4740-9AC0-2AD281D66DB1}" type="slidenum">
              <a:rPr lang="en-GB" sz="1200">
                <a:solidFill>
                  <a:srgbClr val="000000"/>
                </a:solidFill>
                <a:latin typeface="Times New Roman" charset="0"/>
              </a:rPr>
              <a:pPr/>
              <a:t>34</a:t>
            </a:fld>
            <a:endParaRPr lang="en-GB" sz="1200">
              <a:solidFill>
                <a:srgbClr val="000000"/>
              </a:solidFill>
              <a:latin typeface="Times New Roman" charset="0"/>
            </a:endParaRPr>
          </a:p>
        </p:txBody>
      </p:sp>
      <p:sp>
        <p:nvSpPr>
          <p:cNvPr id="4710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710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41D4C5C5-B906-BF44-8054-90CE079860D7}" type="slidenum">
              <a:rPr lang="en-GB" sz="1200">
                <a:solidFill>
                  <a:srgbClr val="000000"/>
                </a:solidFill>
                <a:latin typeface="Times New Roman" charset="0"/>
              </a:rPr>
              <a:pPr/>
              <a:t>35</a:t>
            </a:fld>
            <a:endParaRPr lang="en-GB" sz="1200">
              <a:solidFill>
                <a:srgbClr val="000000"/>
              </a:solidFill>
              <a:latin typeface="Times New Roman" charset="0"/>
            </a:endParaRPr>
          </a:p>
        </p:txBody>
      </p:sp>
      <p:sp>
        <p:nvSpPr>
          <p:cNvPr id="64513"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4514"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85502CAA-7A36-9849-9F0E-05D581F3D7E1}" type="slidenum">
              <a:rPr lang="en-GB" sz="1200">
                <a:solidFill>
                  <a:srgbClr val="000000"/>
                </a:solidFill>
                <a:latin typeface="Times New Roman" charset="0"/>
              </a:rPr>
              <a:pPr/>
              <a:t>36</a:t>
            </a:fld>
            <a:endParaRPr lang="en-GB" sz="1200">
              <a:solidFill>
                <a:srgbClr val="000000"/>
              </a:solidFill>
              <a:latin typeface="Times New Roman" charset="0"/>
            </a:endParaRPr>
          </a:p>
        </p:txBody>
      </p:sp>
      <p:sp>
        <p:nvSpPr>
          <p:cNvPr id="6553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553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03761E5C-1C01-6742-81D3-A886EAC9D98D}" type="slidenum">
              <a:rPr lang="en-GB" sz="1200">
                <a:solidFill>
                  <a:srgbClr val="000000"/>
                </a:solidFill>
                <a:latin typeface="Times New Roman" charset="0"/>
              </a:rPr>
              <a:pPr/>
              <a:t>37</a:t>
            </a:fld>
            <a:endParaRPr lang="en-GB" sz="1200">
              <a:solidFill>
                <a:srgbClr val="000000"/>
              </a:solidFill>
              <a:latin typeface="Times New Roman" charset="0"/>
            </a:endParaRPr>
          </a:p>
        </p:txBody>
      </p:sp>
      <p:sp>
        <p:nvSpPr>
          <p:cNvPr id="6553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553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5F1FB638-742A-B346-BFC1-91FB3FD32A13}" type="slidenum">
              <a:rPr lang="en-GB" sz="1200">
                <a:solidFill>
                  <a:srgbClr val="000000"/>
                </a:solidFill>
                <a:latin typeface="Times New Roman" charset="0"/>
              </a:rPr>
              <a:pPr/>
              <a:t>38</a:t>
            </a:fld>
            <a:endParaRPr lang="en-GB" sz="1200">
              <a:solidFill>
                <a:srgbClr val="000000"/>
              </a:solidFill>
              <a:latin typeface="Times New Roman" charset="0"/>
            </a:endParaRPr>
          </a:p>
        </p:txBody>
      </p:sp>
      <p:sp>
        <p:nvSpPr>
          <p:cNvPr id="66561"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656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ACC41235-A640-A74C-9E55-8215FE8326E8}" type="slidenum">
              <a:rPr lang="en-GB" sz="1200">
                <a:solidFill>
                  <a:srgbClr val="000000"/>
                </a:solidFill>
                <a:latin typeface="Times New Roman" charset="0"/>
              </a:rPr>
              <a:pPr/>
              <a:t>39</a:t>
            </a:fld>
            <a:endParaRPr lang="en-GB" sz="1200">
              <a:solidFill>
                <a:srgbClr val="000000"/>
              </a:solidFill>
              <a:latin typeface="Times New Roman" charset="0"/>
            </a:endParaRPr>
          </a:p>
        </p:txBody>
      </p:sp>
      <p:sp>
        <p:nvSpPr>
          <p:cNvPr id="6758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758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A07662E3-3048-C14D-80E5-F074714704E3}" type="slidenum">
              <a:rPr lang="en-GB" sz="1200">
                <a:solidFill>
                  <a:srgbClr val="000000"/>
                </a:solidFill>
                <a:latin typeface="Times New Roman" charset="0"/>
              </a:rPr>
              <a:pPr/>
              <a:t>40</a:t>
            </a:fld>
            <a:endParaRPr lang="en-GB" sz="1200">
              <a:solidFill>
                <a:srgbClr val="000000"/>
              </a:solidFill>
              <a:latin typeface="Times New Roman" charset="0"/>
            </a:endParaRPr>
          </a:p>
        </p:txBody>
      </p:sp>
      <p:sp>
        <p:nvSpPr>
          <p:cNvPr id="6860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8610"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BF636C6A-0C9B-214F-98B9-E1E739216163}" type="slidenum">
              <a:rPr lang="en-GB" sz="1200">
                <a:solidFill>
                  <a:srgbClr val="000000"/>
                </a:solidFill>
                <a:latin typeface="Times New Roman" charset="0"/>
              </a:rPr>
              <a:pPr/>
              <a:t>42</a:t>
            </a:fld>
            <a:endParaRPr lang="en-GB" sz="1200">
              <a:solidFill>
                <a:srgbClr val="000000"/>
              </a:solidFill>
              <a:latin typeface="Times New Roman" charset="0"/>
            </a:endParaRPr>
          </a:p>
        </p:txBody>
      </p:sp>
      <p:sp>
        <p:nvSpPr>
          <p:cNvPr id="30721"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072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7B287A8E-AA03-E94F-8D21-DF6AAD7AAA2E}" type="slidenum">
              <a:rPr lang="en-GB" sz="1200">
                <a:solidFill>
                  <a:srgbClr val="000000"/>
                </a:solidFill>
                <a:latin typeface="Times New Roman" charset="0"/>
              </a:rPr>
              <a:pPr/>
              <a:t>4</a:t>
            </a:fld>
            <a:endParaRPr lang="en-GB" sz="1200">
              <a:solidFill>
                <a:srgbClr val="000000"/>
              </a:solidFill>
              <a:latin typeface="Times New Roman" charset="0"/>
            </a:endParaRPr>
          </a:p>
        </p:txBody>
      </p:sp>
      <p:sp>
        <p:nvSpPr>
          <p:cNvPr id="4198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198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818114B2-4A07-ED42-A9ED-05EC11EC194D}" type="slidenum">
              <a:rPr lang="en-GB" sz="1200">
                <a:solidFill>
                  <a:srgbClr val="000000"/>
                </a:solidFill>
                <a:latin typeface="Times New Roman" charset="0"/>
              </a:rPr>
              <a:pPr/>
              <a:t>43</a:t>
            </a:fld>
            <a:endParaRPr lang="en-GB" sz="1200">
              <a:solidFill>
                <a:srgbClr val="000000"/>
              </a:solidFill>
              <a:latin typeface="Times New Roman" charset="0"/>
            </a:endParaRPr>
          </a:p>
        </p:txBody>
      </p:sp>
      <p:sp>
        <p:nvSpPr>
          <p:cNvPr id="3174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174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C7D1F793-CB80-5740-B4F5-59A91C8B68BE}" type="slidenum">
              <a:rPr lang="en-GB" sz="1200">
                <a:solidFill>
                  <a:srgbClr val="000000"/>
                </a:solidFill>
                <a:latin typeface="Times New Roman" charset="0"/>
              </a:rPr>
              <a:pPr/>
              <a:t>44</a:t>
            </a:fld>
            <a:endParaRPr lang="en-GB" sz="1200">
              <a:solidFill>
                <a:srgbClr val="000000"/>
              </a:solidFill>
              <a:latin typeface="Times New Roman" charset="0"/>
            </a:endParaRPr>
          </a:p>
        </p:txBody>
      </p:sp>
      <p:sp>
        <p:nvSpPr>
          <p:cNvPr id="3276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2770"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679A1F02-8873-DB43-B236-F0D929A771F4}" type="slidenum">
              <a:rPr lang="en-GB" sz="1200">
                <a:solidFill>
                  <a:srgbClr val="000000"/>
                </a:solidFill>
                <a:latin typeface="Times New Roman" charset="0"/>
              </a:rPr>
              <a:pPr/>
              <a:t>45</a:t>
            </a:fld>
            <a:endParaRPr lang="en-GB" sz="1200">
              <a:solidFill>
                <a:srgbClr val="000000"/>
              </a:solidFill>
              <a:latin typeface="Times New Roman" charset="0"/>
            </a:endParaRPr>
          </a:p>
        </p:txBody>
      </p:sp>
      <p:sp>
        <p:nvSpPr>
          <p:cNvPr id="33793"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3794"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3820E53D-BA70-414D-83F0-672308C04FDC}" type="slidenum">
              <a:rPr lang="en-GB" sz="1200">
                <a:solidFill>
                  <a:srgbClr val="000000"/>
                </a:solidFill>
                <a:latin typeface="Times New Roman" charset="0"/>
              </a:rPr>
              <a:pPr/>
              <a:t>47</a:t>
            </a:fld>
            <a:endParaRPr lang="en-GB" sz="1200">
              <a:solidFill>
                <a:srgbClr val="000000"/>
              </a:solidFill>
              <a:latin typeface="Times New Roman" charset="0"/>
            </a:endParaRPr>
          </a:p>
        </p:txBody>
      </p:sp>
      <p:sp>
        <p:nvSpPr>
          <p:cNvPr id="54273"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4274"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AF8A9637-824B-3F48-B458-D8ECA4895374}" type="slidenum">
              <a:rPr lang="en-GB" sz="1200">
                <a:solidFill>
                  <a:srgbClr val="000000"/>
                </a:solidFill>
                <a:latin typeface="Times New Roman" charset="0"/>
              </a:rPr>
              <a:pPr/>
              <a:t>49</a:t>
            </a:fld>
            <a:endParaRPr lang="en-GB" sz="1200">
              <a:solidFill>
                <a:srgbClr val="000000"/>
              </a:solidFill>
              <a:latin typeface="Times New Roman" charset="0"/>
            </a:endParaRPr>
          </a:p>
        </p:txBody>
      </p:sp>
      <p:sp>
        <p:nvSpPr>
          <p:cNvPr id="3788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7890"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D3DFC917-228B-0249-8B57-B73D6F6ACC44}" type="slidenum">
              <a:rPr lang="en-GB" sz="1200">
                <a:solidFill>
                  <a:srgbClr val="000000"/>
                </a:solidFill>
                <a:latin typeface="Times New Roman" charset="0"/>
              </a:rPr>
              <a:pPr/>
              <a:t>50</a:t>
            </a:fld>
            <a:endParaRPr lang="en-GB" sz="1200">
              <a:solidFill>
                <a:srgbClr val="000000"/>
              </a:solidFill>
              <a:latin typeface="Times New Roman" charset="0"/>
            </a:endParaRPr>
          </a:p>
        </p:txBody>
      </p:sp>
      <p:sp>
        <p:nvSpPr>
          <p:cNvPr id="63489" name="Text Box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3490"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3E6ED5EE-7BFE-154B-AE6B-4CE718445A8A}" type="slidenum">
              <a:rPr lang="en-GB" sz="1200">
                <a:solidFill>
                  <a:srgbClr val="000000"/>
                </a:solidFill>
                <a:latin typeface="Times New Roman" charset="0"/>
              </a:rPr>
              <a:pPr/>
              <a:t>51</a:t>
            </a:fld>
            <a:endParaRPr lang="en-GB" sz="1200">
              <a:solidFill>
                <a:srgbClr val="000000"/>
              </a:solidFill>
              <a:latin typeface="Times New Roman" charset="0"/>
            </a:endParaRPr>
          </a:p>
        </p:txBody>
      </p:sp>
      <p:sp>
        <p:nvSpPr>
          <p:cNvPr id="7065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7065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18A01B17-A713-4F47-A95E-8BE31AE5177E}" type="slidenum">
              <a:rPr lang="en-GB" sz="1200">
                <a:solidFill>
                  <a:srgbClr val="000000"/>
                </a:solidFill>
                <a:latin typeface="Times New Roman" charset="0"/>
              </a:rPr>
              <a:pPr/>
              <a:t>56</a:t>
            </a:fld>
            <a:endParaRPr lang="en-GB" sz="1200">
              <a:solidFill>
                <a:srgbClr val="000000"/>
              </a:solidFill>
              <a:latin typeface="Times New Roman" charset="0"/>
            </a:endParaRPr>
          </a:p>
        </p:txBody>
      </p:sp>
      <p:sp>
        <p:nvSpPr>
          <p:cNvPr id="6246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6246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Work done in collaboration with Ronan.</a:t>
            </a:r>
          </a:p>
        </p:txBody>
      </p:sp>
      <p:sp>
        <p:nvSpPr>
          <p:cNvPr id="4" name="Slide Number Placeholder 3"/>
          <p:cNvSpPr>
            <a:spLocks noGrp="1"/>
          </p:cNvSpPr>
          <p:nvPr>
            <p:ph type="sldNum" sz="quarter"/>
          </p:nvPr>
        </p:nvSpPr>
        <p:spPr/>
        <p:txBody>
          <a:bodyPr/>
          <a:lstStyle/>
          <a:p>
            <a:pPr>
              <a:defRPr/>
            </a:pPr>
            <a:fld id="{2E0CCA2A-5CD0-E64F-A9FD-4DC1389B2224}" type="slidenum">
              <a:rPr lang="en-US" smtClean="0"/>
              <a:pPr>
                <a:defRPr/>
              </a:pPr>
              <a:t>66</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59979A89-B8F6-3D40-9CFC-A1DD211618C5}" type="slidenum">
              <a:rPr lang="en-GB" sz="1200">
                <a:solidFill>
                  <a:srgbClr val="000000"/>
                </a:solidFill>
                <a:latin typeface="Times New Roman" charset="0"/>
              </a:rPr>
              <a:pPr/>
              <a:t>73</a:t>
            </a:fld>
            <a:endParaRPr lang="en-GB" sz="1200">
              <a:solidFill>
                <a:srgbClr val="000000"/>
              </a:solidFill>
              <a:latin typeface="Times New Roman" charset="0"/>
            </a:endParaRPr>
          </a:p>
        </p:txBody>
      </p:sp>
      <p:sp>
        <p:nvSpPr>
          <p:cNvPr id="5529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5298"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CC89AA5C-21B2-8E4E-B9DC-FE272564DC6D}" type="slidenum">
              <a:rPr lang="en-GB" sz="1200">
                <a:solidFill>
                  <a:srgbClr val="000000"/>
                </a:solidFill>
                <a:latin typeface="Times New Roman" charset="0"/>
              </a:rPr>
              <a:pPr/>
              <a:t>5</a:t>
            </a:fld>
            <a:endParaRPr lang="en-GB" sz="1200">
              <a:solidFill>
                <a:srgbClr val="000000"/>
              </a:solidFill>
              <a:latin typeface="Times New Roman" charset="0"/>
            </a:endParaRPr>
          </a:p>
        </p:txBody>
      </p:sp>
      <p:sp>
        <p:nvSpPr>
          <p:cNvPr id="4300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3010"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EFB3A70B-66C8-3A48-910F-2032CF443094}" type="slidenum">
              <a:rPr lang="en-GB" sz="1200">
                <a:solidFill>
                  <a:srgbClr val="000000"/>
                </a:solidFill>
                <a:latin typeface="Times New Roman" charset="0"/>
              </a:rPr>
              <a:pPr/>
              <a:t>74</a:t>
            </a:fld>
            <a:endParaRPr lang="en-GB" sz="1200">
              <a:solidFill>
                <a:srgbClr val="000000"/>
              </a:solidFill>
              <a:latin typeface="Times New Roman" charset="0"/>
            </a:endParaRPr>
          </a:p>
        </p:txBody>
      </p:sp>
      <p:sp>
        <p:nvSpPr>
          <p:cNvPr id="56321"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56322" name="Text Box 2"/>
          <p:cNvSpPr>
            <a:spLocks noGrp="1" noChangeArrowheads="1"/>
          </p:cNvSpPr>
          <p:nvPr>
            <p:ph type="body" idx="1"/>
          </p:nvPr>
        </p:nvSpPr>
        <p:spPr>
          <a:xfrm>
            <a:off x="685512" y="4343231"/>
            <a:ext cx="5486976" cy="40377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D1EC9C66-7115-B345-88E1-31D9E2EAE548}" type="slidenum">
              <a:rPr lang="en-GB" sz="1200">
                <a:solidFill>
                  <a:srgbClr val="000000"/>
                </a:solidFill>
                <a:latin typeface="Times New Roman" charset="0"/>
              </a:rPr>
              <a:pPr/>
              <a:t>6</a:t>
            </a:fld>
            <a:endParaRPr lang="en-GB" sz="1200">
              <a:solidFill>
                <a:srgbClr val="000000"/>
              </a:solidFill>
              <a:latin typeface="Times New Roman" charset="0"/>
            </a:endParaRPr>
          </a:p>
        </p:txBody>
      </p:sp>
      <p:sp>
        <p:nvSpPr>
          <p:cNvPr id="44033"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4034"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AF8A6049-FDE1-9446-A8B5-F70DADB2B074}" type="slidenum">
              <a:rPr lang="en-GB" sz="1200">
                <a:solidFill>
                  <a:srgbClr val="000000"/>
                </a:solidFill>
                <a:latin typeface="Times New Roman" charset="0"/>
              </a:rPr>
              <a:pPr/>
              <a:t>7</a:t>
            </a:fld>
            <a:endParaRPr lang="en-GB" sz="1200">
              <a:solidFill>
                <a:srgbClr val="000000"/>
              </a:solidFill>
              <a:latin typeface="Times New Roman" charset="0"/>
            </a:endParaRPr>
          </a:p>
        </p:txBody>
      </p:sp>
      <p:sp>
        <p:nvSpPr>
          <p:cNvPr id="3993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3993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extLst>
      <p:ext uri="{BB962C8B-B14F-4D97-AF65-F5344CB8AC3E}">
        <p14:creationId xmlns:p14="http://schemas.microsoft.com/office/powerpoint/2010/main" val="1647253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BB81DB69-69F9-9546-ABAD-6A1104F0DEB4}" type="slidenum">
              <a:rPr lang="en-GB" sz="1200">
                <a:solidFill>
                  <a:srgbClr val="000000"/>
                </a:solidFill>
                <a:latin typeface="Times New Roman" charset="0"/>
              </a:rPr>
              <a:pPr/>
              <a:t>11</a:t>
            </a:fld>
            <a:endParaRPr lang="en-GB" sz="1200">
              <a:solidFill>
                <a:srgbClr val="000000"/>
              </a:solidFill>
              <a:latin typeface="Times New Roman" charset="0"/>
            </a:endParaRPr>
          </a:p>
        </p:txBody>
      </p:sp>
      <p:sp>
        <p:nvSpPr>
          <p:cNvPr id="45057"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5058"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280963FC-6A76-2046-B79F-B10540C113E2}" type="slidenum">
              <a:rPr lang="en-GB" sz="1200">
                <a:solidFill>
                  <a:srgbClr val="000000"/>
                </a:solidFill>
                <a:latin typeface="Times New Roman" charset="0"/>
              </a:rPr>
              <a:pPr/>
              <a:t>13</a:t>
            </a:fld>
            <a:endParaRPr lang="en-GB" sz="1200">
              <a:solidFill>
                <a:srgbClr val="000000"/>
              </a:solidFill>
              <a:latin typeface="Times New Roman" charset="0"/>
            </a:endParaRPr>
          </a:p>
        </p:txBody>
      </p:sp>
      <p:sp>
        <p:nvSpPr>
          <p:cNvPr id="47105"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47106"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Slide Number Placeholder 6"/>
          <p:cNvSpPr>
            <a:spLocks noGrp="1" noChangeArrowheads="1"/>
          </p:cNvSpPr>
          <p:nvPr>
            <p:ph type="sldNum" sz="quarter"/>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cs typeface="ＭＳ Ｐゴシック" charset="0"/>
              </a:defRPr>
            </a:lvl1pPr>
            <a:lvl2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2pPr>
            <a:lvl3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3pPr>
            <a:lvl4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4pPr>
            <a:lvl5pPr>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5pPr>
            <a:lvl6pPr marL="2204550"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6pPr>
            <a:lvl7pPr marL="2605377"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7pPr>
            <a:lvl8pPr marL="3006204"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8pPr>
            <a:lvl9pPr marL="3407032" indent="-200414" defTabSz="393869" eaLnBrk="0" fontAlgn="base" hangingPunct="0">
              <a:spcBef>
                <a:spcPct val="0"/>
              </a:spcBef>
              <a:spcAft>
                <a:spcPct val="0"/>
              </a:spcAft>
              <a:tabLst>
                <a:tab pos="393869" algn="l"/>
                <a:tab pos="787737" algn="l"/>
                <a:tab pos="1181606" algn="l"/>
                <a:tab pos="1575474" algn="l"/>
                <a:tab pos="1969343" algn="l"/>
                <a:tab pos="2363211" algn="l"/>
                <a:tab pos="2757079" algn="l"/>
              </a:tabLst>
              <a:defRPr sz="2100">
                <a:solidFill>
                  <a:schemeClr val="tx1"/>
                </a:solidFill>
                <a:latin typeface="Arial" charset="0"/>
                <a:ea typeface="ＭＳ Ｐゴシック" charset="0"/>
              </a:defRPr>
            </a:lvl9pPr>
          </a:lstStyle>
          <a:p>
            <a:fld id="{3D0A30B9-5C4F-E74F-A9B6-54B80C2AEFEC}" type="slidenum">
              <a:rPr lang="en-GB" sz="1200">
                <a:solidFill>
                  <a:srgbClr val="000000"/>
                </a:solidFill>
                <a:latin typeface="Times New Roman" charset="0"/>
              </a:rPr>
              <a:pPr/>
              <a:t>14</a:t>
            </a:fld>
            <a:endParaRPr lang="en-GB" sz="1200">
              <a:solidFill>
                <a:srgbClr val="000000"/>
              </a:solidFill>
              <a:latin typeface="Times New Roman" charset="0"/>
            </a:endParaRPr>
          </a:p>
        </p:txBody>
      </p:sp>
      <p:sp>
        <p:nvSpPr>
          <p:cNvPr id="48129" name="Text Box 1"/>
          <p:cNvSpPr>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sp>
      <p:sp>
        <p:nvSpPr>
          <p:cNvPr id="2" name="Text Box 2"/>
          <p:cNvSpPr>
            <a:spLocks noGrp="1" noChangeArrowheads="1"/>
          </p:cNvSpPr>
          <p:nvPr>
            <p:ph type="body" idx="1"/>
          </p:nvPr>
        </p:nvSpPr>
        <p:spPr>
          <a:xfrm>
            <a:off x="685512" y="4343230"/>
            <a:ext cx="5486976" cy="411513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 val="1"/>
            </a:ext>
          </a:extLst>
        </p:spPr>
        <p:txBody>
          <a:bodyPr wrap="none" anchor="ctr"/>
          <a:lstStyle/>
          <a:p>
            <a:pPr>
              <a:defRPr/>
            </a:pPr>
            <a:endParaRPr lang="en-US">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8762739-997A-F042-A419-E442F4233CC7}" type="datetimeFigureOut">
              <a:rPr lang="en-US" smtClean="0"/>
              <a:t>12/4/22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2607462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8762739-997A-F042-A419-E442F4233CC7}" type="datetimeFigureOut">
              <a:rPr lang="en-US" smtClean="0"/>
              <a:t>12/4/22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1909440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8762739-997A-F042-A419-E442F4233CC7}" type="datetimeFigureOut">
              <a:rPr lang="en-US" smtClean="0"/>
              <a:t>12/4/22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4195589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p:spPr>
        <p:txBody>
          <a:bodyPr/>
          <a:lstStyle/>
          <a:p>
            <a:r>
              <a:rPr lang="en-GB"/>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GB"/>
          </a:p>
        </p:txBody>
      </p:sp>
      <p:sp>
        <p:nvSpPr>
          <p:cNvPr id="4" name="Rectangle 4"/>
          <p:cNvSpPr>
            <a:spLocks noGrp="1" noChangeArrowheads="1"/>
          </p:cNvSpPr>
          <p:nvPr>
            <p:ph type="ftr" idx="11"/>
          </p:nvPr>
        </p:nvSpPr>
        <p:spPr>
          <a:ln/>
        </p:spPr>
        <p:txBody>
          <a:bodyPr/>
          <a:lstStyle>
            <a:lvl1pPr>
              <a:defRPr/>
            </a:lvl1pPr>
          </a:lstStyle>
          <a:p>
            <a:pPr>
              <a:defRPr/>
            </a:pPr>
            <a:endParaRPr lang="en-GB"/>
          </a:p>
        </p:txBody>
      </p:sp>
      <p:sp>
        <p:nvSpPr>
          <p:cNvPr id="5" name="Rectangle 5"/>
          <p:cNvSpPr>
            <a:spLocks noGrp="1" noChangeArrowheads="1"/>
          </p:cNvSpPr>
          <p:nvPr>
            <p:ph type="sldNum" idx="12"/>
          </p:nvPr>
        </p:nvSpPr>
        <p:spPr>
          <a:ln/>
        </p:spPr>
        <p:txBody>
          <a:bodyPr/>
          <a:lstStyle>
            <a:lvl1pPr>
              <a:defRPr/>
            </a:lvl1pPr>
          </a:lstStyle>
          <a:p>
            <a:pPr>
              <a:defRPr/>
            </a:pPr>
            <a:fld id="{15877E50-9D1D-E342-A50F-269669005128}" type="slidenum">
              <a:rPr lang="en-GB"/>
              <a:pPr>
                <a:defRPr/>
              </a:pPr>
              <a:t>‹#›</a:t>
            </a:fld>
            <a:endParaRPr lang="en-GB"/>
          </a:p>
        </p:txBody>
      </p:sp>
    </p:spTree>
    <p:extLst>
      <p:ext uri="{BB962C8B-B14F-4D97-AF65-F5344CB8AC3E}">
        <p14:creationId xmlns:p14="http://schemas.microsoft.com/office/powerpoint/2010/main" val="28708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8762739-997A-F042-A419-E442F4233CC7}" type="datetimeFigureOut">
              <a:rPr lang="en-US" smtClean="0"/>
              <a:t>12/4/22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3237888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8762739-997A-F042-A419-E442F4233CC7}" type="datetimeFigureOut">
              <a:rPr lang="en-US" smtClean="0"/>
              <a:t>12/4/22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2503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8762739-997A-F042-A419-E442F4233CC7}" type="datetimeFigureOut">
              <a:rPr lang="en-US" smtClean="0"/>
              <a:t>12/4/22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3865132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8762739-997A-F042-A419-E442F4233CC7}" type="datetimeFigureOut">
              <a:rPr lang="en-US" smtClean="0"/>
              <a:t>12/4/22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4103769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8762739-997A-F042-A419-E442F4233CC7}" type="datetimeFigureOut">
              <a:rPr lang="en-US" smtClean="0"/>
              <a:t>12/4/22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1727337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762739-997A-F042-A419-E442F4233CC7}" type="datetimeFigureOut">
              <a:rPr lang="en-US" smtClean="0"/>
              <a:t>12/4/22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11462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8762739-997A-F042-A419-E442F4233CC7}" type="datetimeFigureOut">
              <a:rPr lang="en-US" smtClean="0"/>
              <a:t>12/4/22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824085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8762739-997A-F042-A419-E442F4233CC7}" type="datetimeFigureOut">
              <a:rPr lang="en-US" smtClean="0"/>
              <a:t>12/4/22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26F1E8-B25D-A44C-B146-7A837FB7ACEE}" type="slidenum">
              <a:rPr lang="en-US" smtClean="0"/>
              <a:t>‹#›</a:t>
            </a:fld>
            <a:endParaRPr lang="en-US"/>
          </a:p>
        </p:txBody>
      </p:sp>
    </p:spTree>
    <p:extLst>
      <p:ext uri="{BB962C8B-B14F-4D97-AF65-F5344CB8AC3E}">
        <p14:creationId xmlns:p14="http://schemas.microsoft.com/office/powerpoint/2010/main" val="3425984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762739-997A-F042-A419-E442F4233CC7}" type="datetimeFigureOut">
              <a:rPr lang="en-US" smtClean="0"/>
              <a:t>12/4/22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6F1E8-B25D-A44C-B146-7A837FB7ACEE}" type="slidenum">
              <a:rPr lang="en-US" smtClean="0"/>
              <a:t>‹#›</a:t>
            </a:fld>
            <a:endParaRPr lang="en-US"/>
          </a:p>
        </p:txBody>
      </p:sp>
    </p:spTree>
    <p:extLst>
      <p:ext uri="{BB962C8B-B14F-4D97-AF65-F5344CB8AC3E}">
        <p14:creationId xmlns:p14="http://schemas.microsoft.com/office/powerpoint/2010/main" val="516056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ccp4.ac.uk/M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hyperlink" Target="http://www.ccp4.ac.uk/MG" TargetMode="External"/><Relationship Id="rId2" Type="http://schemas.openxmlformats.org/officeDocument/2006/relationships/hyperlink" Target="http://www.ccp4.ac.uk"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Grp="1" noChangeArrowheads="1"/>
          </p:cNvSpPr>
          <p:nvPr>
            <p:ph type="title" idx="4294967295"/>
          </p:nvPr>
        </p:nvSpPr>
        <p:spPr>
          <a:xfrm>
            <a:off x="420480" y="77768"/>
            <a:ext cx="8228160" cy="1062832"/>
          </a:xfrm>
        </p:spPr>
        <p:txBody>
          <a:bodyPr tIns="35268"/>
          <a:lstStyle/>
          <a:p>
            <a:pPr>
              <a:buSzPct val="45000"/>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CCP4MG</a:t>
            </a:r>
          </a:p>
        </p:txBody>
      </p:sp>
      <p:pic>
        <p:nvPicPr>
          <p:cNvPr id="2765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8641" y="1216928"/>
            <a:ext cx="5785920" cy="42455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1628641" y="5782637"/>
            <a:ext cx="5385257" cy="584775"/>
          </a:xfrm>
          <a:prstGeom prst="rect">
            <a:avLst/>
          </a:prstGeom>
          <a:noFill/>
        </p:spPr>
        <p:txBody>
          <a:bodyPr wrap="none" rtlCol="0">
            <a:spAutoFit/>
          </a:bodyPr>
          <a:lstStyle/>
          <a:p>
            <a:r>
              <a:rPr lang="en-US" sz="3200" dirty="0"/>
              <a:t>Diamond/CCP4 workshop 2022</a:t>
            </a:r>
          </a:p>
        </p:txBody>
      </p:sp>
    </p:spTree>
    <p:extLst>
      <p:ext uri="{BB962C8B-B14F-4D97-AF65-F5344CB8AC3E}">
        <p14:creationId xmlns:p14="http://schemas.microsoft.com/office/powerpoint/2010/main" val="34911008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noChangeArrowheads="1"/>
          </p:cNvSpPr>
          <p:nvPr>
            <p:ph type="title"/>
          </p:nvPr>
        </p:nvSpPr>
        <p:spPr>
          <a:xfrm>
            <a:off x="456481" y="2579312"/>
            <a:ext cx="8226720" cy="1143480"/>
          </a:xfrm>
        </p:spPr>
        <p:txBody>
          <a:bodyPr>
            <a:normAutofit fontScale="90000"/>
          </a:bodyPr>
          <a:lstStyle/>
          <a:p>
            <a:r>
              <a:rPr lang="en-US">
                <a:latin typeface="Arial" charset="0"/>
                <a:ea typeface="ＭＳ Ｐゴシック" charset="0"/>
              </a:rPr>
              <a:t>The program interface (introduction)</a:t>
            </a:r>
          </a:p>
        </p:txBody>
      </p:sp>
    </p:spTree>
    <p:extLst>
      <p:ext uri="{BB962C8B-B14F-4D97-AF65-F5344CB8AC3E}">
        <p14:creationId xmlns:p14="http://schemas.microsoft.com/office/powerpoint/2010/main" val="948321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48879"/>
            <a:ext cx="9142560" cy="6110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2" name="Line 2"/>
          <p:cNvSpPr>
            <a:spLocks noChangeShapeType="1"/>
          </p:cNvSpPr>
          <p:nvPr/>
        </p:nvSpPr>
        <p:spPr bwMode="auto">
          <a:xfrm>
            <a:off x="5401440" y="1971568"/>
            <a:ext cx="1306080" cy="1440"/>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63" name="Line 3"/>
          <p:cNvSpPr>
            <a:spLocks noChangeShapeType="1"/>
          </p:cNvSpPr>
          <p:nvPr/>
        </p:nvSpPr>
        <p:spPr bwMode="auto">
          <a:xfrm>
            <a:off x="5715360" y="2449698"/>
            <a:ext cx="1306080" cy="1440"/>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64" name="Line 4"/>
          <p:cNvSpPr>
            <a:spLocks noChangeShapeType="1"/>
          </p:cNvSpPr>
          <p:nvPr/>
        </p:nvSpPr>
        <p:spPr bwMode="auto">
          <a:xfrm>
            <a:off x="5715360" y="2776611"/>
            <a:ext cx="1306080" cy="1441"/>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65" name="Line 5"/>
          <p:cNvSpPr>
            <a:spLocks noChangeShapeType="1"/>
          </p:cNvSpPr>
          <p:nvPr/>
        </p:nvSpPr>
        <p:spPr bwMode="auto">
          <a:xfrm>
            <a:off x="5715360" y="3102085"/>
            <a:ext cx="1306080" cy="1441"/>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66" name="Line 6"/>
          <p:cNvSpPr>
            <a:spLocks noChangeShapeType="1"/>
          </p:cNvSpPr>
          <p:nvPr/>
        </p:nvSpPr>
        <p:spPr bwMode="auto">
          <a:xfrm>
            <a:off x="5715361" y="2449698"/>
            <a:ext cx="1440" cy="979303"/>
          </a:xfrm>
          <a:prstGeom prst="line">
            <a:avLst/>
          </a:prstGeom>
          <a:noFill/>
          <a:ln w="72000">
            <a:solidFill>
              <a:srgbClr val="FF0000"/>
            </a:solidFill>
            <a:round/>
            <a:headEnd/>
            <a:tailEn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67" name="Line 7"/>
          <p:cNvSpPr>
            <a:spLocks noChangeShapeType="1"/>
          </p:cNvSpPr>
          <p:nvPr/>
        </p:nvSpPr>
        <p:spPr bwMode="auto">
          <a:xfrm flipH="1">
            <a:off x="4570560" y="3429001"/>
            <a:ext cx="1146240" cy="1440"/>
          </a:xfrm>
          <a:prstGeom prst="line">
            <a:avLst/>
          </a:prstGeom>
          <a:noFill/>
          <a:ln w="72000">
            <a:solidFill>
              <a:srgbClr val="FF0000"/>
            </a:solidFill>
            <a:round/>
            <a:headEnd/>
            <a:tailEn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68" name="AutoShape 8"/>
          <p:cNvSpPr>
            <a:spLocks noChangeArrowheads="1"/>
          </p:cNvSpPr>
          <p:nvPr/>
        </p:nvSpPr>
        <p:spPr bwMode="auto">
          <a:xfrm>
            <a:off x="4083840" y="3312348"/>
            <a:ext cx="2122560" cy="653829"/>
          </a:xfrm>
          <a:prstGeom prst="roundRect">
            <a:avLst>
              <a:gd name="adj" fmla="val 218"/>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7967" tIns="71548" rIns="97967" bIns="57147" anchor="ctr" anchorCtr="1"/>
          <a:lstStyle/>
          <a:p>
            <a:pPr algn="ctr">
              <a:lnSpc>
                <a:spcPct val="93000"/>
              </a:lnSpc>
              <a:buClr>
                <a:srgbClr val="000000"/>
              </a:buClr>
              <a:buSzPct val="100000"/>
              <a:tabLst>
                <a:tab pos="407526" algn="l"/>
                <a:tab pos="815052" algn="l"/>
                <a:tab pos="1222578" algn="l"/>
                <a:tab pos="1630104" algn="l"/>
                <a:tab pos="2037631" algn="l"/>
              </a:tabLst>
            </a:pPr>
            <a:r>
              <a:rPr lang="en-GB">
                <a:solidFill>
                  <a:srgbClr val="000000"/>
                </a:solidFill>
              </a:rPr>
              <a:t>Display object</a:t>
            </a:r>
          </a:p>
        </p:txBody>
      </p:sp>
      <p:sp>
        <p:nvSpPr>
          <p:cNvPr id="40969" name="AutoShape 9"/>
          <p:cNvSpPr>
            <a:spLocks noChangeArrowheads="1"/>
          </p:cNvSpPr>
          <p:nvPr/>
        </p:nvSpPr>
        <p:spPr bwMode="auto">
          <a:xfrm>
            <a:off x="4160160" y="1705139"/>
            <a:ext cx="1306080" cy="489651"/>
          </a:xfrm>
          <a:prstGeom prst="roundRect">
            <a:avLst>
              <a:gd name="adj" fmla="val 29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114295" tIns="87876" rIns="114295" bIns="73475" anchor="ctr" anchorCtr="1"/>
          <a:lstStyle/>
          <a:p>
            <a:pPr algn="ctr">
              <a:lnSpc>
                <a:spcPct val="93000"/>
              </a:lnSpc>
              <a:buClr>
                <a:srgbClr val="000000"/>
              </a:buClr>
              <a:buSzPct val="100000"/>
              <a:tabLst>
                <a:tab pos="407526" algn="l"/>
                <a:tab pos="815052" algn="l"/>
                <a:tab pos="1222578" algn="l"/>
              </a:tabLst>
            </a:pPr>
            <a:r>
              <a:rPr lang="en-GB">
                <a:solidFill>
                  <a:srgbClr val="000000"/>
                </a:solidFill>
              </a:rPr>
              <a:t>Data object</a:t>
            </a:r>
          </a:p>
        </p:txBody>
      </p:sp>
      <p:sp>
        <p:nvSpPr>
          <p:cNvPr id="40970" name="Line 10"/>
          <p:cNvSpPr>
            <a:spLocks noChangeShapeType="1"/>
          </p:cNvSpPr>
          <p:nvPr/>
        </p:nvSpPr>
        <p:spPr bwMode="auto">
          <a:xfrm>
            <a:off x="7511040" y="1143481"/>
            <a:ext cx="1440" cy="816566"/>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71" name="Line 11"/>
          <p:cNvSpPr>
            <a:spLocks noChangeShapeType="1"/>
          </p:cNvSpPr>
          <p:nvPr/>
        </p:nvSpPr>
        <p:spPr bwMode="auto">
          <a:xfrm>
            <a:off x="8000640" y="816567"/>
            <a:ext cx="1440" cy="1143480"/>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72" name="Line 12"/>
          <p:cNvSpPr>
            <a:spLocks noChangeShapeType="1"/>
          </p:cNvSpPr>
          <p:nvPr/>
        </p:nvSpPr>
        <p:spPr bwMode="auto">
          <a:xfrm>
            <a:off x="8490240" y="489652"/>
            <a:ext cx="1440" cy="1468954"/>
          </a:xfrm>
          <a:prstGeom prst="line">
            <a:avLst/>
          </a:prstGeom>
          <a:noFill/>
          <a:ln w="72000">
            <a:solidFill>
              <a:srgbClr val="FF0000"/>
            </a:solidFill>
            <a:round/>
            <a:headEnd/>
            <a:tailEnd type="triangle" w="med" len="me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73" name="Line 13"/>
          <p:cNvSpPr>
            <a:spLocks noChangeShapeType="1"/>
          </p:cNvSpPr>
          <p:nvPr/>
        </p:nvSpPr>
        <p:spPr bwMode="auto">
          <a:xfrm flipH="1">
            <a:off x="6366240" y="1143480"/>
            <a:ext cx="1146240" cy="1441"/>
          </a:xfrm>
          <a:prstGeom prst="line">
            <a:avLst/>
          </a:prstGeom>
          <a:noFill/>
          <a:ln w="72000">
            <a:solidFill>
              <a:srgbClr val="FF0000"/>
            </a:solidFill>
            <a:round/>
            <a:headEnd/>
            <a:tailEn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74" name="Line 14"/>
          <p:cNvSpPr>
            <a:spLocks noChangeShapeType="1"/>
          </p:cNvSpPr>
          <p:nvPr/>
        </p:nvSpPr>
        <p:spPr bwMode="auto">
          <a:xfrm flipH="1">
            <a:off x="6366240" y="816566"/>
            <a:ext cx="1635840" cy="1440"/>
          </a:xfrm>
          <a:prstGeom prst="line">
            <a:avLst/>
          </a:prstGeom>
          <a:noFill/>
          <a:ln w="72000">
            <a:solidFill>
              <a:srgbClr val="FF0000"/>
            </a:solidFill>
            <a:round/>
            <a:headEnd/>
            <a:tailEn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75" name="Line 15"/>
          <p:cNvSpPr>
            <a:spLocks noChangeShapeType="1"/>
          </p:cNvSpPr>
          <p:nvPr/>
        </p:nvSpPr>
        <p:spPr bwMode="auto">
          <a:xfrm>
            <a:off x="6367680" y="489651"/>
            <a:ext cx="2122560" cy="1441"/>
          </a:xfrm>
          <a:prstGeom prst="line">
            <a:avLst/>
          </a:prstGeom>
          <a:noFill/>
          <a:ln w="72000">
            <a:solidFill>
              <a:srgbClr val="FF0000"/>
            </a:solidFill>
            <a:round/>
            <a:headEnd/>
            <a:tailEnd/>
          </a:ln>
          <a:extLst>
            <a:ext uri="{909E8E84-426E-40dd-AFC4-6F175D3DCCD1}">
              <a14:hiddenFill xmlns:a14="http://schemas.microsoft.com/office/drawing/2010/main" xmlns="">
                <a:noFill/>
              </a14:hiddenFill>
            </a:ext>
          </a:extLst>
        </p:spPr>
        <p:txBody>
          <a:bodyPr lIns="82945" tIns="41473" rIns="82945" bIns="41473"/>
          <a:lstStyle/>
          <a:p>
            <a:endParaRPr lang="en-US"/>
          </a:p>
        </p:txBody>
      </p:sp>
      <p:sp>
        <p:nvSpPr>
          <p:cNvPr id="40976" name="AutoShape 16"/>
          <p:cNvSpPr>
            <a:spLocks noChangeArrowheads="1"/>
          </p:cNvSpPr>
          <p:nvPr/>
        </p:nvSpPr>
        <p:spPr bwMode="auto">
          <a:xfrm>
            <a:off x="4939200" y="547258"/>
            <a:ext cx="1959840" cy="489651"/>
          </a:xfrm>
          <a:prstGeom prst="roundRect">
            <a:avLst>
              <a:gd name="adj" fmla="val 29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114295" tIns="87876" rIns="114295" bIns="73475" anchor="ctr" anchorCtr="1"/>
          <a:lstStyle/>
          <a:p>
            <a:pPr algn="ctr">
              <a:lnSpc>
                <a:spcPct val="93000"/>
              </a:lnSpc>
              <a:buClr>
                <a:srgbClr val="000000"/>
              </a:buClr>
              <a:buSzPct val="100000"/>
              <a:tabLst>
                <a:tab pos="407526" algn="l"/>
                <a:tab pos="815052" algn="l"/>
                <a:tab pos="1222578" algn="l"/>
                <a:tab pos="1630104" algn="l"/>
              </a:tabLst>
            </a:pPr>
            <a:r>
              <a:rPr lang="en-GB">
                <a:solidFill>
                  <a:srgbClr val="000000"/>
                </a:solidFill>
              </a:rPr>
              <a:t>Colour</a:t>
            </a:r>
          </a:p>
        </p:txBody>
      </p:sp>
      <p:sp>
        <p:nvSpPr>
          <p:cNvPr id="40977" name="AutoShape 17"/>
          <p:cNvSpPr>
            <a:spLocks noChangeArrowheads="1"/>
          </p:cNvSpPr>
          <p:nvPr/>
        </p:nvSpPr>
        <p:spPr bwMode="auto">
          <a:xfrm>
            <a:off x="4608000" y="920257"/>
            <a:ext cx="1959840" cy="489651"/>
          </a:xfrm>
          <a:prstGeom prst="roundRect">
            <a:avLst>
              <a:gd name="adj" fmla="val 29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114295" tIns="87876" rIns="114295" bIns="73475" anchor="ctr" anchorCtr="1"/>
          <a:lstStyle/>
          <a:p>
            <a:pPr algn="ctr">
              <a:lnSpc>
                <a:spcPct val="93000"/>
              </a:lnSpc>
              <a:buClr>
                <a:srgbClr val="000000"/>
              </a:buClr>
              <a:buSzPct val="100000"/>
              <a:tabLst>
                <a:tab pos="407526" algn="l"/>
                <a:tab pos="815052" algn="l"/>
                <a:tab pos="1222578" algn="l"/>
                <a:tab pos="1630104" algn="l"/>
              </a:tabLst>
            </a:pPr>
            <a:r>
              <a:rPr lang="en-GB">
                <a:solidFill>
                  <a:srgbClr val="000000"/>
                </a:solidFill>
              </a:rPr>
              <a:t>Atom selection</a:t>
            </a:r>
          </a:p>
        </p:txBody>
      </p:sp>
      <p:sp>
        <p:nvSpPr>
          <p:cNvPr id="40978" name="AutoShape 18"/>
          <p:cNvSpPr>
            <a:spLocks noChangeArrowheads="1"/>
          </p:cNvSpPr>
          <p:nvPr/>
        </p:nvSpPr>
        <p:spPr bwMode="auto">
          <a:xfrm>
            <a:off x="4691520" y="231865"/>
            <a:ext cx="1959840" cy="489651"/>
          </a:xfrm>
          <a:prstGeom prst="roundRect">
            <a:avLst>
              <a:gd name="adj" fmla="val 292"/>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114295" tIns="87876" rIns="114295" bIns="73475" anchor="ctr" anchorCtr="1"/>
          <a:lstStyle/>
          <a:p>
            <a:pPr algn="ctr">
              <a:lnSpc>
                <a:spcPct val="93000"/>
              </a:lnSpc>
              <a:buClr>
                <a:srgbClr val="000000"/>
              </a:buClr>
              <a:buSzPct val="100000"/>
              <a:tabLst>
                <a:tab pos="407526" algn="l"/>
                <a:tab pos="815052" algn="l"/>
                <a:tab pos="1222578" algn="l"/>
                <a:tab pos="1630104" algn="l"/>
              </a:tabLst>
            </a:pPr>
            <a:r>
              <a:rPr lang="en-GB">
                <a:solidFill>
                  <a:srgbClr val="000000"/>
                </a:solidFill>
              </a:rPr>
              <a:t>Drawing style</a:t>
            </a:r>
          </a:p>
        </p:txBody>
      </p:sp>
    </p:spTree>
    <p:extLst>
      <p:ext uri="{BB962C8B-B14F-4D97-AF65-F5344CB8AC3E}">
        <p14:creationId xmlns:p14="http://schemas.microsoft.com/office/powerpoint/2010/main" val="36883535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Atom Selections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a:t>Simple atom selections may be made with menu entries:</a:t>
            </a:r>
          </a:p>
          <a:p>
            <a:pPr lvl="1"/>
            <a:r>
              <a:rPr lang="en-US" dirty="0"/>
              <a:t>All atoms, all peptide, ligands, ligand </a:t>
            </a:r>
            <a:r>
              <a:rPr lang="en-US" dirty="0" err="1"/>
              <a:t>neighbourhoods</a:t>
            </a:r>
            <a:r>
              <a:rPr lang="en-US" dirty="0"/>
              <a:t>, etc.</a:t>
            </a:r>
          </a:p>
          <a:p>
            <a:r>
              <a:rPr lang="en-US" dirty="0"/>
              <a:t>Arbitrarily complicated selections may be made using the “Selection browser”:</a:t>
            </a:r>
          </a:p>
          <a:p>
            <a:pPr lvl="1"/>
            <a:r>
              <a:rPr lang="en-US" dirty="0" err="1"/>
              <a:t>Neighbourhoods</a:t>
            </a:r>
            <a:r>
              <a:rPr lang="en-US" dirty="0"/>
              <a:t> of various atoms</a:t>
            </a:r>
          </a:p>
          <a:p>
            <a:pPr lvl="1"/>
            <a:r>
              <a:rPr lang="en-US" dirty="0"/>
              <a:t>Atom types, residue types</a:t>
            </a:r>
          </a:p>
          <a:p>
            <a:pPr lvl="1"/>
            <a:r>
              <a:rPr lang="en-US" dirty="0"/>
              <a:t>Residue ranges</a:t>
            </a:r>
          </a:p>
          <a:p>
            <a:pPr lvl="1"/>
            <a:r>
              <a:rPr lang="en-US" dirty="0"/>
              <a:t>Secondary structure elements</a:t>
            </a:r>
          </a:p>
          <a:p>
            <a:pPr lvl="1"/>
            <a:r>
              <a:rPr lang="en-US" dirty="0"/>
              <a:t>Individual atoms</a:t>
            </a:r>
          </a:p>
          <a:p>
            <a:pPr lvl="1"/>
            <a:r>
              <a:rPr lang="en-US" dirty="0"/>
              <a:t>Logical and/or/not of all the above</a:t>
            </a:r>
          </a:p>
          <a:p>
            <a:endParaRPr lang="en-US" dirty="0"/>
          </a:p>
        </p:txBody>
      </p:sp>
    </p:spTree>
    <p:extLst>
      <p:ext uri="{BB962C8B-B14F-4D97-AF65-F5344CB8AC3E}">
        <p14:creationId xmlns:p14="http://schemas.microsoft.com/office/powerpoint/2010/main" val="376848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Screenshot 2019-06-22 at 09.44.4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23405"/>
            <a:ext cx="9144000" cy="60140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440410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descr="Screenshot 2019-06-22 at 10.08.3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78240" y="518454"/>
            <a:ext cx="5978880" cy="5806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068484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1" descr="Screenshot 2019-06-22 at 10.07.3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6720" y="518454"/>
            <a:ext cx="5990400" cy="5818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324209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1" descr="Screenshot 2019-06-22 at 10.08.04.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6720" y="529976"/>
            <a:ext cx="5990400" cy="57951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719775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
          <p:cNvSpPr>
            <a:spLocks noGrp="1" noChangeArrowheads="1"/>
          </p:cNvSpPr>
          <p:nvPr>
            <p:ph type="title" idx="4294967295"/>
          </p:nvPr>
        </p:nvSpPr>
        <p:spPr>
          <a:xfrm>
            <a:off x="456481" y="273629"/>
            <a:ext cx="8228160" cy="1144921"/>
          </a:xfrm>
        </p:spPr>
        <p:txBody>
          <a:bodyPr tIns="35268"/>
          <a:lstStyle/>
          <a:p>
            <a:pPr>
              <a:buSzPct val="45000"/>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Picture Wizard</a:t>
            </a:r>
          </a:p>
        </p:txBody>
      </p:sp>
      <p:sp>
        <p:nvSpPr>
          <p:cNvPr id="53251" name="Rectangle 2"/>
          <p:cNvSpPr>
            <a:spLocks noGrp="1" noChangeArrowheads="1"/>
          </p:cNvSpPr>
          <p:nvPr>
            <p:ph type="body" idx="4294967295"/>
          </p:nvPr>
        </p:nvSpPr>
        <p:spPr>
          <a:xfrm>
            <a:off x="456481" y="1604329"/>
            <a:ext cx="8228160" cy="4444307"/>
          </a:xfrm>
        </p:spPr>
        <p:txBody>
          <a:bodyPr tIns="25471">
            <a:normAutofit fontScale="92500" lnSpcReduction="10000"/>
          </a:bodyPr>
          <a:lstStyle/>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The picture wizard is an automatic way of generating complex scenes with multiple selections, colouring, styles, etc.</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Representations are organised into various “styles”</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The picture wizard is shown at the top of the file browser window when a coordinate file is loaded, or can be accessed from the display table.</a:t>
            </a:r>
          </a:p>
        </p:txBody>
      </p:sp>
    </p:spTree>
    <p:extLst>
      <p:ext uri="{BB962C8B-B14F-4D97-AF65-F5344CB8AC3E}">
        <p14:creationId xmlns:p14="http://schemas.microsoft.com/office/powerpoint/2010/main" val="5690382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 descr="Screenshot 2019-06-22 at 09.48.0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23404"/>
            <a:ext cx="9144000" cy="59867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5298" name="Oval 2"/>
          <p:cNvSpPr>
            <a:spLocks noChangeArrowheads="1"/>
          </p:cNvSpPr>
          <p:nvPr/>
        </p:nvSpPr>
        <p:spPr bwMode="auto">
          <a:xfrm>
            <a:off x="6792481" y="1795869"/>
            <a:ext cx="1828800" cy="457968"/>
          </a:xfrm>
          <a:prstGeom prst="ellipse">
            <a:avLst/>
          </a:prstGeom>
          <a:noFill/>
          <a:ln w="762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lIns="82945" tIns="41473" rIns="82945" bIns="41473"/>
          <a:lstStyle/>
          <a:p>
            <a:pPr eaLnBrk="1">
              <a:lnSpc>
                <a:spcPct val="93000"/>
              </a:lnSpc>
              <a:buClr>
                <a:srgbClr val="000000"/>
              </a:buClr>
              <a:buSzPct val="100000"/>
              <a:buFont typeface="Times New Roman" charset="0"/>
              <a:buNone/>
            </a:pPr>
            <a:endParaRPr lang="en-US"/>
          </a:p>
        </p:txBody>
      </p:sp>
      <p:sp>
        <p:nvSpPr>
          <p:cNvPr id="55299" name="Oval 5"/>
          <p:cNvSpPr>
            <a:spLocks noChangeArrowheads="1"/>
          </p:cNvSpPr>
          <p:nvPr/>
        </p:nvSpPr>
        <p:spPr bwMode="auto">
          <a:xfrm>
            <a:off x="5094720" y="423405"/>
            <a:ext cx="783360" cy="718636"/>
          </a:xfrm>
          <a:prstGeom prst="ellipse">
            <a:avLst/>
          </a:prstGeom>
          <a:noFill/>
          <a:ln w="76200">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lIns="82945" tIns="41473" rIns="82945" bIns="41473"/>
          <a:lstStyle/>
          <a:p>
            <a:pPr eaLnBrk="1">
              <a:lnSpc>
                <a:spcPct val="93000"/>
              </a:lnSpc>
              <a:buClr>
                <a:srgbClr val="000000"/>
              </a:buClr>
              <a:buSzPct val="100000"/>
              <a:buFont typeface="Times New Roman" charset="0"/>
              <a:buNone/>
            </a:pPr>
            <a:endParaRPr lang="en-US"/>
          </a:p>
        </p:txBody>
      </p:sp>
    </p:spTree>
    <p:extLst>
      <p:ext uri="{BB962C8B-B14F-4D97-AF65-F5344CB8AC3E}">
        <p14:creationId xmlns:p14="http://schemas.microsoft.com/office/powerpoint/2010/main" val="6841394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Picture 1" descr="Screenshot 2019-06-22 at 09.51.1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9600" y="57606"/>
            <a:ext cx="6704640" cy="67283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80579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idx="4294967295"/>
          </p:nvPr>
        </p:nvSpPr>
        <p:spPr>
          <a:xfrm>
            <a:off x="456481" y="273629"/>
            <a:ext cx="8228160" cy="1144921"/>
          </a:xfrm>
        </p:spPr>
        <p:txBody>
          <a:bodyPr tIns="35268"/>
          <a:lstStyle/>
          <a:p>
            <a:pPr>
              <a:buSzPct val="45000"/>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Introduction</a:t>
            </a:r>
          </a:p>
        </p:txBody>
      </p:sp>
      <p:sp>
        <p:nvSpPr>
          <p:cNvPr id="29699" name="Rectangle 2"/>
          <p:cNvSpPr>
            <a:spLocks noGrp="1" noChangeArrowheads="1"/>
          </p:cNvSpPr>
          <p:nvPr>
            <p:ph type="body" idx="4294967295"/>
          </p:nvPr>
        </p:nvSpPr>
        <p:spPr>
          <a:xfrm>
            <a:off x="456481" y="1604329"/>
            <a:ext cx="8228160" cy="4444307"/>
          </a:xfrm>
        </p:spPr>
        <p:txBody>
          <a:bodyPr tIns="25471">
            <a:normAutofit fontScale="92500" lnSpcReduction="10000"/>
          </a:bodyPr>
          <a:lstStyle/>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CCP4MG is a molecular graphics program funded by CCP4. </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Its primary focus is the visualization and analysis of macromolecular structure.</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It produces high quality rendered images and movies.</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hlinkClick r:id="rId3"/>
              </a:rPr>
              <a:t>http://legacy.ccp4.ac.uk/MG/</a:t>
            </a:r>
          </a:p>
          <a:p>
            <a:pPr marL="672490" lvl="1" indent="-257764">
              <a:buFont typeface="Times New Roman"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Binaries for Windows, Mac and Linux.</a:t>
            </a:r>
          </a:p>
        </p:txBody>
      </p:sp>
    </p:spTree>
    <p:extLst>
      <p:ext uri="{BB962C8B-B14F-4D97-AF65-F5344CB8AC3E}">
        <p14:creationId xmlns:p14="http://schemas.microsoft.com/office/powerpoint/2010/main" val="17236830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1" descr="Screenshot 2019-06-22 at 09.50.4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3601" y="0"/>
            <a:ext cx="78552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061231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 descr="4a3h.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721" y="27363"/>
            <a:ext cx="8850240" cy="68551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25146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2" descr="5a3h.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041" y="0"/>
            <a:ext cx="8873280" cy="68738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91907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1" descr="Screen Shot 2015-06-21 at 13.47.3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5839" y="227544"/>
            <a:ext cx="9416160" cy="62718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66578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noChangeArrowheads="1"/>
          </p:cNvSpPr>
          <p:nvPr>
            <p:ph type="title"/>
          </p:nvPr>
        </p:nvSpPr>
        <p:spPr/>
        <p:txBody>
          <a:bodyPr/>
          <a:lstStyle/>
          <a:p>
            <a:pPr eaLnBrk="1"/>
            <a:r>
              <a:rPr lang="en-US">
                <a:latin typeface="Arial" charset="0"/>
                <a:ea typeface="ＭＳ Ｐゴシック" charset="0"/>
              </a:rPr>
              <a:t>Simplified Display Table</a:t>
            </a:r>
          </a:p>
        </p:txBody>
      </p:sp>
      <p:pic>
        <p:nvPicPr>
          <p:cNvPr id="62467" name="Picture 3" descr="Screen Shot 2014-06-11 at 07.09.4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10720" y="1489117"/>
            <a:ext cx="5826240" cy="50549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457200" y="1698948"/>
            <a:ext cx="3181519" cy="3785652"/>
          </a:xfrm>
          <a:prstGeom prst="rect">
            <a:avLst/>
          </a:prstGeom>
          <a:noFill/>
        </p:spPr>
        <p:txBody>
          <a:bodyPr wrap="square" rtlCol="0">
            <a:spAutoFit/>
          </a:bodyPr>
          <a:lstStyle/>
          <a:p>
            <a:r>
              <a:rPr lang="en-US" sz="2400" dirty="0"/>
              <a:t>Tool for quickly turning on/off lots of related display objects. Particularly useful for looking at large numbers of similar files. (Not a replacement for "full" Display Table, but a useful alternative for some use cases).</a:t>
            </a:r>
          </a:p>
        </p:txBody>
      </p:sp>
    </p:spTree>
    <p:extLst>
      <p:ext uri="{BB962C8B-B14F-4D97-AF65-F5344CB8AC3E}">
        <p14:creationId xmlns:p14="http://schemas.microsoft.com/office/powerpoint/2010/main" val="1691639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p:cNvSpPr>
            <a:spLocks noGrp="1" noChangeArrowheads="1"/>
          </p:cNvSpPr>
          <p:nvPr>
            <p:ph type="title" idx="4294967295"/>
          </p:nvPr>
        </p:nvSpPr>
        <p:spPr>
          <a:xfrm>
            <a:off x="456481" y="313953"/>
            <a:ext cx="8228160" cy="1062832"/>
          </a:xfrm>
        </p:spPr>
        <p:txBody>
          <a:bodyPr tIns="35268"/>
          <a:lstStyle/>
          <a:p>
            <a:pPr>
              <a:buSzPct val="45000"/>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Electron Density</a:t>
            </a:r>
          </a:p>
        </p:txBody>
      </p:sp>
      <p:sp>
        <p:nvSpPr>
          <p:cNvPr id="63491" name="Rectangle 2"/>
          <p:cNvSpPr>
            <a:spLocks noGrp="1" noChangeArrowheads="1"/>
          </p:cNvSpPr>
          <p:nvPr>
            <p:ph type="body" idx="4294967295"/>
          </p:nvPr>
        </p:nvSpPr>
        <p:spPr>
          <a:xfrm>
            <a:off x="456481" y="1604329"/>
            <a:ext cx="8228160" cy="4628646"/>
          </a:xfrm>
        </p:spPr>
        <p:txBody>
          <a:bodyPr tIns="25471"/>
          <a:lstStyle/>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500">
                <a:latin typeface="Arial" charset="0"/>
                <a:ea typeface="ＭＳ Ｐゴシック" charset="0"/>
              </a:rPr>
              <a:t>Electron density maps can be read/created from any CCP4 supported file format, downloaded from PDB or generated from structure factors.</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500">
                <a:latin typeface="Arial" charset="0"/>
                <a:ea typeface="ＭＳ Ｐゴシック" charset="0"/>
              </a:rPr>
              <a:t>Density can be represented as chickenwire lines, chickenwire cylinders, solid surface or dots.</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500">
                <a:latin typeface="Arial" charset="0"/>
                <a:ea typeface="ＭＳ Ｐゴシック" charset="0"/>
              </a:rPr>
              <a:t>By default a 10Å parallelepiped of density at centre of screen is drawn, this size may be changed by user. The density is recalculated and redrawn when the viewpoint changes</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500">
                <a:latin typeface="Arial" charset="0"/>
                <a:ea typeface="ＭＳ Ｐゴシック" charset="0"/>
              </a:rPr>
              <a:t>The density can be clipped to a set of atoms.</a:t>
            </a:r>
          </a:p>
        </p:txBody>
      </p:sp>
    </p:spTree>
    <p:extLst>
      <p:ext uri="{BB962C8B-B14F-4D97-AF65-F5344CB8AC3E}">
        <p14:creationId xmlns:p14="http://schemas.microsoft.com/office/powerpoint/2010/main" val="41977857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0" y="309633"/>
            <a:ext cx="9142560" cy="6096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788707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 descr="clip_den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8560" y="82089"/>
            <a:ext cx="7511040" cy="67759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1371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Grp="1" noChangeArrowheads="1"/>
          </p:cNvSpPr>
          <p:nvPr>
            <p:ph type="title" idx="4294967295"/>
          </p:nvPr>
        </p:nvSpPr>
        <p:spPr>
          <a:xfrm>
            <a:off x="469440" y="149776"/>
            <a:ext cx="8228160" cy="998025"/>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Electron Microscopy Maps</a:t>
            </a:r>
          </a:p>
        </p:txBody>
      </p:sp>
      <p:sp>
        <p:nvSpPr>
          <p:cNvPr id="68610" name="Rectangle 2"/>
          <p:cNvSpPr>
            <a:spLocks noGrp="1" noChangeArrowheads="1"/>
          </p:cNvSpPr>
          <p:nvPr>
            <p:ph type="body" idx="4294967295"/>
          </p:nvPr>
        </p:nvSpPr>
        <p:spPr>
          <a:xfrm>
            <a:off x="407521" y="1637453"/>
            <a:ext cx="8228160" cy="5072213"/>
          </a:xfrm>
        </p:spPr>
        <p:txBody>
          <a:bodyPr tIns="25602"/>
          <a:lstStyle/>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900">
                <a:latin typeface="Arial" charset="0"/>
                <a:ea typeface="ＭＳ Ｐゴシック" charset="0"/>
              </a:rPr>
              <a:t>CCP4MG can cope with 1000 angstrom sized maps.</a:t>
            </a:r>
          </a:p>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900">
                <a:latin typeface="Arial" charset="0"/>
                <a:ea typeface="ＭＳ Ｐゴシック" charset="0"/>
              </a:rPr>
              <a:t>Maps from electron microscopy do not recalculate when moving view like X-ray maps. Massive speed improvement.</a:t>
            </a:r>
          </a:p>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900">
                <a:latin typeface="Arial" charset="0"/>
                <a:ea typeface="ＭＳ Ｐゴシック" charset="0"/>
              </a:rPr>
              <a:t>Colour by distance from centre of map option – nice for virus maps.</a:t>
            </a:r>
          </a:p>
        </p:txBody>
      </p:sp>
    </p:spTree>
    <p:extLst>
      <p:ext uri="{BB962C8B-B14F-4D97-AF65-F5344CB8AC3E}">
        <p14:creationId xmlns:p14="http://schemas.microsoft.com/office/powerpoint/2010/main" val="32360442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001" y="99371"/>
            <a:ext cx="381024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7601" y="109451"/>
            <a:ext cx="381456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5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640" y="3365634"/>
            <a:ext cx="381456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6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5361" y="3323869"/>
            <a:ext cx="381456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0181" name="Rectangle 5"/>
          <p:cNvSpPr>
            <a:spLocks noChangeArrowheads="1"/>
          </p:cNvSpPr>
          <p:nvPr/>
        </p:nvSpPr>
        <p:spPr bwMode="auto">
          <a:xfrm>
            <a:off x="4464000" y="6093281"/>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EMD 5416</a:t>
            </a:r>
          </a:p>
        </p:txBody>
      </p:sp>
      <p:sp>
        <p:nvSpPr>
          <p:cNvPr id="50182" name="Rectangle 6"/>
          <p:cNvSpPr>
            <a:spLocks noChangeArrowheads="1"/>
          </p:cNvSpPr>
          <p:nvPr/>
        </p:nvSpPr>
        <p:spPr bwMode="auto">
          <a:xfrm>
            <a:off x="339840" y="6093281"/>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EMD 2232</a:t>
            </a:r>
          </a:p>
        </p:txBody>
      </p:sp>
      <p:sp>
        <p:nvSpPr>
          <p:cNvPr id="50183" name="Rectangle 7"/>
          <p:cNvSpPr>
            <a:spLocks noChangeArrowheads="1"/>
          </p:cNvSpPr>
          <p:nvPr/>
        </p:nvSpPr>
        <p:spPr bwMode="auto">
          <a:xfrm>
            <a:off x="316800" y="2860141"/>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EMD 5524</a:t>
            </a:r>
          </a:p>
        </p:txBody>
      </p:sp>
      <p:sp>
        <p:nvSpPr>
          <p:cNvPr id="50184" name="Rectangle 8"/>
          <p:cNvSpPr>
            <a:spLocks noChangeArrowheads="1"/>
          </p:cNvSpPr>
          <p:nvPr/>
        </p:nvSpPr>
        <p:spPr bwMode="auto">
          <a:xfrm>
            <a:off x="4440960" y="2873103"/>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EMD 5622</a:t>
            </a:r>
          </a:p>
        </p:txBody>
      </p:sp>
    </p:spTree>
    <p:extLst>
      <p:ext uri="{BB962C8B-B14F-4D97-AF65-F5344CB8AC3E}">
        <p14:creationId xmlns:p14="http://schemas.microsoft.com/office/powerpoint/2010/main" val="3063400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Displaying Molecules (styles)</a:t>
            </a:r>
            <a:endParaRPr lang="en-US" dirty="0"/>
          </a:p>
        </p:txBody>
      </p:sp>
      <p:sp>
        <p:nvSpPr>
          <p:cNvPr id="3" name="Content Placeholder 2"/>
          <p:cNvSpPr>
            <a:spLocks noGrp="1"/>
          </p:cNvSpPr>
          <p:nvPr>
            <p:ph idx="1"/>
          </p:nvPr>
        </p:nvSpPr>
        <p:spPr/>
        <p:txBody>
          <a:bodyPr>
            <a:normAutofit lnSpcReduction="10000"/>
          </a:bodyPr>
          <a:lstStyle/>
          <a:p>
            <a:r>
              <a:rPr lang="en-US" dirty="0"/>
              <a:t>CCP4MG can display molecules in many different ways:</a:t>
            </a:r>
          </a:p>
          <a:p>
            <a:pPr lvl="1"/>
            <a:r>
              <a:rPr lang="en-US" dirty="0"/>
              <a:t>Bonds, cylinders, ball and stick, spheres</a:t>
            </a:r>
          </a:p>
          <a:p>
            <a:pPr lvl="1"/>
            <a:r>
              <a:rPr lang="en-US" dirty="0"/>
              <a:t>CA traces</a:t>
            </a:r>
          </a:p>
          <a:p>
            <a:pPr lvl="1"/>
            <a:r>
              <a:rPr lang="en-US" dirty="0"/>
              <a:t>Thermal ellipsoids</a:t>
            </a:r>
          </a:p>
          <a:p>
            <a:pPr lvl="1"/>
            <a:r>
              <a:rPr lang="en-US" dirty="0"/>
              <a:t>Ribbons, worms, etc.</a:t>
            </a:r>
          </a:p>
          <a:p>
            <a:pPr lvl="1"/>
            <a:r>
              <a:rPr lang="en-US" dirty="0"/>
              <a:t>Base pair “sticks”, base blocks</a:t>
            </a:r>
          </a:p>
          <a:p>
            <a:pPr lvl="1"/>
            <a:r>
              <a:rPr lang="en-US" dirty="0"/>
              <a:t>Lipid cartoons</a:t>
            </a:r>
          </a:p>
          <a:p>
            <a:pPr lvl="1"/>
            <a:r>
              <a:rPr lang="en-US" dirty="0"/>
              <a:t>Surfaces</a:t>
            </a:r>
          </a:p>
          <a:p>
            <a:endParaRPr lang="en-US" dirty="0"/>
          </a:p>
        </p:txBody>
      </p:sp>
    </p:spTree>
    <p:extLst>
      <p:ext uri="{BB962C8B-B14F-4D97-AF65-F5344CB8AC3E}">
        <p14:creationId xmlns:p14="http://schemas.microsoft.com/office/powerpoint/2010/main" val="1806514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80" y="123853"/>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270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520" y="3452043"/>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270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4080" y="87850"/>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270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5600" y="3368514"/>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2229" name="Rectangle 5"/>
          <p:cNvSpPr>
            <a:spLocks noChangeArrowheads="1"/>
          </p:cNvSpPr>
          <p:nvPr/>
        </p:nvSpPr>
        <p:spPr bwMode="auto">
          <a:xfrm>
            <a:off x="125281" y="6294902"/>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EMD 5580</a:t>
            </a:r>
          </a:p>
        </p:txBody>
      </p:sp>
    </p:spTree>
    <p:extLst>
      <p:ext uri="{BB962C8B-B14F-4D97-AF65-F5344CB8AC3E}">
        <p14:creationId xmlns:p14="http://schemas.microsoft.com/office/powerpoint/2010/main" val="30528052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8800" y="3404517"/>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47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600" y="112332"/>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475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7600" y="76328"/>
            <a:ext cx="40780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276" name="Rectangle 4"/>
          <p:cNvSpPr>
            <a:spLocks noChangeArrowheads="1"/>
          </p:cNvSpPr>
          <p:nvPr/>
        </p:nvSpPr>
        <p:spPr bwMode="auto">
          <a:xfrm>
            <a:off x="125281" y="6294902"/>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EMD 5580</a:t>
            </a:r>
          </a:p>
        </p:txBody>
      </p:sp>
    </p:spTree>
    <p:extLst>
      <p:ext uri="{BB962C8B-B14F-4D97-AF65-F5344CB8AC3E}">
        <p14:creationId xmlns:p14="http://schemas.microsoft.com/office/powerpoint/2010/main" val="4295683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noChangeArrowheads="1"/>
          </p:cNvSpPr>
          <p:nvPr>
            <p:ph type="title"/>
          </p:nvPr>
        </p:nvSpPr>
        <p:spPr/>
        <p:txBody>
          <a:bodyPr/>
          <a:lstStyle/>
          <a:p>
            <a:r>
              <a:rPr lang="en-US">
                <a:latin typeface="Arial" charset="0"/>
                <a:ea typeface="ＭＳ Ｐゴシック" charset="0"/>
              </a:rPr>
              <a:t>Symmetry</a:t>
            </a:r>
          </a:p>
        </p:txBody>
      </p:sp>
      <p:sp>
        <p:nvSpPr>
          <p:cNvPr id="76802" name="Content Placeholder 2"/>
          <p:cNvSpPr>
            <a:spLocks noGrp="1" noChangeArrowheads="1"/>
          </p:cNvSpPr>
          <p:nvPr>
            <p:ph idx="1"/>
          </p:nvPr>
        </p:nvSpPr>
        <p:spPr/>
        <p:txBody>
          <a:bodyPr/>
          <a:lstStyle/>
          <a:p>
            <a:pPr marL="414726" indent="-414726">
              <a:buFont typeface="Arial" charset="0"/>
              <a:buChar char="•"/>
            </a:pPr>
            <a:r>
              <a:rPr lang="en-US" dirty="0">
                <a:latin typeface="Arial" charset="0"/>
                <a:ea typeface="ＭＳ Ｐゴシック" charset="0"/>
              </a:rPr>
              <a:t>Two ways:</a:t>
            </a:r>
          </a:p>
          <a:p>
            <a:pPr marL="777611" lvl="1" indent="-414726">
              <a:buFont typeface="Arial" charset="0"/>
              <a:buChar char="•"/>
            </a:pPr>
            <a:r>
              <a:rPr lang="en-US" dirty="0">
                <a:latin typeface="Arial" charset="0"/>
                <a:ea typeface="ＭＳ Ｐゴシック" charset="0"/>
              </a:rPr>
              <a:t>Fast: Apply symmetry operations to objects which are drawn. “Continuous”, “About a point”, “unit cell”.</a:t>
            </a:r>
          </a:p>
          <a:p>
            <a:pPr marL="777611" lvl="1" indent="-414726">
              <a:buFont typeface="Arial" charset="0"/>
              <a:buChar char="•"/>
            </a:pPr>
            <a:r>
              <a:rPr lang="en-US" dirty="0">
                <a:latin typeface="Arial" charset="0"/>
                <a:ea typeface="ＭＳ Ｐゴシック" charset="0"/>
              </a:rPr>
              <a:t>Not so fast: Create new display objects which can then have style, selections, etc. edited.</a:t>
            </a:r>
          </a:p>
        </p:txBody>
      </p:sp>
    </p:spTree>
    <p:extLst>
      <p:ext uri="{BB962C8B-B14F-4D97-AF65-F5344CB8AC3E}">
        <p14:creationId xmlns:p14="http://schemas.microsoft.com/office/powerpoint/2010/main" val="2334927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Grp="1" noChangeArrowheads="1"/>
          </p:cNvSpPr>
          <p:nvPr>
            <p:ph type="title" idx="4294967295"/>
          </p:nvPr>
        </p:nvSpPr>
        <p:spPr>
          <a:xfrm>
            <a:off x="456481" y="273629"/>
            <a:ext cx="8228160" cy="1144921"/>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Biological Assemblies</a:t>
            </a:r>
          </a:p>
        </p:txBody>
      </p:sp>
      <p:sp>
        <p:nvSpPr>
          <p:cNvPr id="77826" name="Rectangle 2"/>
          <p:cNvSpPr>
            <a:spLocks noGrp="1" noChangeArrowheads="1"/>
          </p:cNvSpPr>
          <p:nvPr>
            <p:ph type="body" idx="4294967295"/>
          </p:nvPr>
        </p:nvSpPr>
        <p:spPr>
          <a:xfrm>
            <a:off x="456481" y="1604328"/>
            <a:ext cx="8228160" cy="4471670"/>
          </a:xfrm>
        </p:spPr>
        <p:txBody>
          <a:bodyPr/>
          <a:lstStyle/>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CCP4MG can parse the biological assembly information contained in PDB files.</a:t>
            </a:r>
          </a:p>
          <a:p>
            <a:pPr marL="783372" lvl="1"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Set of transformation matrices that create symmetry mates of model information to create a complete assembly.</a:t>
            </a:r>
          </a:p>
        </p:txBody>
      </p:sp>
    </p:spTree>
    <p:extLst>
      <p:ext uri="{BB962C8B-B14F-4D97-AF65-F5344CB8AC3E}">
        <p14:creationId xmlns:p14="http://schemas.microsoft.com/office/powerpoint/2010/main" val="39754813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480" y="3433321"/>
            <a:ext cx="2298240" cy="2410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98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2720" y="303873"/>
            <a:ext cx="6485760" cy="55517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9635" name="Rectangle 3"/>
          <p:cNvSpPr>
            <a:spLocks noChangeArrowheads="1"/>
          </p:cNvSpPr>
          <p:nvPr/>
        </p:nvSpPr>
        <p:spPr bwMode="auto">
          <a:xfrm>
            <a:off x="303841" y="6116323"/>
            <a:ext cx="1293120" cy="383080"/>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PDB 3j2w</a:t>
            </a:r>
          </a:p>
        </p:txBody>
      </p:sp>
    </p:spTree>
    <p:extLst>
      <p:ext uri="{BB962C8B-B14F-4D97-AF65-F5344CB8AC3E}">
        <p14:creationId xmlns:p14="http://schemas.microsoft.com/office/powerpoint/2010/main" val="24045540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
          <p:cNvSpPr>
            <a:spLocks noGrp="1" noChangeArrowheads="1"/>
          </p:cNvSpPr>
          <p:nvPr>
            <p:ph type="title" idx="4294967295"/>
          </p:nvPr>
        </p:nvSpPr>
        <p:spPr>
          <a:xfrm>
            <a:off x="456481" y="273629"/>
            <a:ext cx="8228160" cy="1144921"/>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Shadows and Occlusion</a:t>
            </a:r>
          </a:p>
        </p:txBody>
      </p:sp>
      <p:sp>
        <p:nvSpPr>
          <p:cNvPr id="87042" name="Rectangle 2"/>
          <p:cNvSpPr>
            <a:spLocks noGrp="1" noChangeArrowheads="1"/>
          </p:cNvSpPr>
          <p:nvPr>
            <p:ph type="body" idx="4294967295"/>
          </p:nvPr>
        </p:nvSpPr>
        <p:spPr>
          <a:xfrm>
            <a:off x="456481" y="1604329"/>
            <a:ext cx="8228160" cy="4526396"/>
          </a:xfrm>
        </p:spPr>
        <p:txBody>
          <a:bodyPr/>
          <a:lstStyle/>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“Real-time” shadows, i.e. active all time in graphics window, not just when you “Render”.</a:t>
            </a:r>
          </a:p>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Occlusion is darkening of buried bits which are not exposed to as much light as exterior parts of macromolecules. Also a “real-time” effect.</a:t>
            </a:r>
          </a:p>
        </p:txBody>
      </p:sp>
    </p:spTree>
    <p:extLst>
      <p:ext uri="{BB962C8B-B14F-4D97-AF65-F5344CB8AC3E}">
        <p14:creationId xmlns:p14="http://schemas.microsoft.com/office/powerpoint/2010/main" val="23128210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 descr="Screenshot 2019-06-22 at 09.38.1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081541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1" descr="Screenshot 2019-06-22 at 09.38.25.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0240486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5" name="Picture 1" descr="Screenshot 2019-06-22 at 09.38.4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49451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050"/>
            <a:ext cx="9144000" cy="6698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34" name="Rectangle 2"/>
          <p:cNvSpPr>
            <a:spLocks noChangeArrowheads="1"/>
          </p:cNvSpPr>
          <p:nvPr/>
        </p:nvSpPr>
        <p:spPr bwMode="auto">
          <a:xfrm>
            <a:off x="125280" y="6294902"/>
            <a:ext cx="1526400" cy="432045"/>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Lst>
              <a:defRPr/>
            </a:pPr>
            <a:r>
              <a:rPr lang="en-GB">
                <a:solidFill>
                  <a:srgbClr val="000000"/>
                </a:solidFill>
                <a:cs typeface="Arial Unicode MS" charset="0"/>
              </a:rPr>
              <a:t>Normal lighting</a:t>
            </a:r>
          </a:p>
        </p:txBody>
      </p:sp>
    </p:spTree>
    <p:extLst>
      <p:ext uri="{BB962C8B-B14F-4D97-AF65-F5344CB8AC3E}">
        <p14:creationId xmlns:p14="http://schemas.microsoft.com/office/powerpoint/2010/main" val="2852002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0" y="23043"/>
            <a:ext cx="4572000" cy="36608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
            <a:ext cx="4572000" cy="36608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39" y="3313789"/>
            <a:ext cx="4572000" cy="36608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359874"/>
            <a:ext cx="4572000" cy="36608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797" name="TextBox 1"/>
          <p:cNvSpPr txBox="1">
            <a:spLocks noChangeArrowheads="1"/>
          </p:cNvSpPr>
          <p:nvPr/>
        </p:nvSpPr>
        <p:spPr bwMode="auto">
          <a:xfrm>
            <a:off x="260641" y="358599"/>
            <a:ext cx="1241553"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“Bonds”</a:t>
            </a:r>
          </a:p>
        </p:txBody>
      </p:sp>
      <p:sp>
        <p:nvSpPr>
          <p:cNvPr id="33798" name="TextBox 2"/>
          <p:cNvSpPr txBox="1">
            <a:spLocks noChangeArrowheads="1"/>
          </p:cNvSpPr>
          <p:nvPr/>
        </p:nvSpPr>
        <p:spPr bwMode="auto">
          <a:xfrm>
            <a:off x="6727681" y="2971033"/>
            <a:ext cx="2134006"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“Ball and stick”</a:t>
            </a:r>
          </a:p>
        </p:txBody>
      </p:sp>
      <p:sp>
        <p:nvSpPr>
          <p:cNvPr id="33799" name="TextBox 3"/>
          <p:cNvSpPr txBox="1">
            <a:spLocks noChangeArrowheads="1"/>
          </p:cNvSpPr>
          <p:nvPr/>
        </p:nvSpPr>
        <p:spPr bwMode="auto">
          <a:xfrm>
            <a:off x="260641" y="3560054"/>
            <a:ext cx="1483256"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“Ribbons”</a:t>
            </a:r>
          </a:p>
        </p:txBody>
      </p:sp>
      <p:sp>
        <p:nvSpPr>
          <p:cNvPr id="33800" name="TextBox 4"/>
          <p:cNvSpPr txBox="1">
            <a:spLocks noChangeArrowheads="1"/>
          </p:cNvSpPr>
          <p:nvPr/>
        </p:nvSpPr>
        <p:spPr bwMode="auto">
          <a:xfrm>
            <a:off x="6009120" y="6405793"/>
            <a:ext cx="2296800" cy="4522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“Worms/tubes”</a:t>
            </a:r>
          </a:p>
        </p:txBody>
      </p:sp>
    </p:spTree>
    <p:extLst>
      <p:ext uri="{BB962C8B-B14F-4D97-AF65-F5344CB8AC3E}">
        <p14:creationId xmlns:p14="http://schemas.microsoft.com/office/powerpoint/2010/main" val="2661539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0" y="102251"/>
            <a:ext cx="9144000" cy="66981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6082" name="Rectangle 2"/>
          <p:cNvSpPr>
            <a:spLocks noChangeArrowheads="1"/>
          </p:cNvSpPr>
          <p:nvPr/>
        </p:nvSpPr>
        <p:spPr bwMode="auto">
          <a:xfrm>
            <a:off x="112320" y="6284820"/>
            <a:ext cx="1825920" cy="443567"/>
          </a:xfrm>
          <a:prstGeom prst="rect">
            <a:avLst/>
          </a:prstGeom>
          <a:solidFill>
            <a:srgbClr val="FFFFFF"/>
          </a:solidFill>
          <a:ln w="36000">
            <a:solidFill>
              <a:srgbClr val="000000"/>
            </a:solidFill>
            <a:round/>
            <a:headEnd/>
            <a:tailEnd/>
          </a:ln>
          <a:effectLst>
            <a:outerShdw blurRad="63500" dist="101823" dir="2700000" algn="ctr" rotWithShape="0">
              <a:srgbClr val="000000">
                <a:alpha val="60022"/>
              </a:srgbClr>
            </a:outerShdw>
          </a:effectLst>
        </p:spPr>
        <p:txBody>
          <a:bodyPr wrap="none" lIns="97967" tIns="71548" rIns="97967" bIns="57147" anchor="ctr"/>
          <a:lstStyle/>
          <a:p>
            <a:pPr algn="ctr">
              <a:lnSpc>
                <a:spcPct val="93000"/>
              </a:lnSpc>
              <a:buClr>
                <a:srgbClr val="000000"/>
              </a:buClr>
              <a:buSzPct val="100000"/>
              <a:tabLst>
                <a:tab pos="407526" algn="l"/>
                <a:tab pos="815052" algn="l"/>
                <a:tab pos="1222578" algn="l"/>
                <a:tab pos="1630104" algn="l"/>
              </a:tabLst>
              <a:defRPr/>
            </a:pPr>
            <a:r>
              <a:rPr lang="en-GB">
                <a:solidFill>
                  <a:srgbClr val="000000"/>
                </a:solidFill>
                <a:cs typeface="Arial Unicode MS" charset="0"/>
              </a:rPr>
              <a:t>Occluded lighting</a:t>
            </a:r>
          </a:p>
        </p:txBody>
      </p:sp>
    </p:spTree>
    <p:extLst>
      <p:ext uri="{BB962C8B-B14F-4D97-AF65-F5344CB8AC3E}">
        <p14:creationId xmlns:p14="http://schemas.microsoft.com/office/powerpoint/2010/main" val="38327422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ea typeface="ＭＳ Ｐゴシック" charset="0"/>
              </a:rPr>
              <a:t>“Perfect spheres”</a:t>
            </a:r>
            <a:endParaRPr lang="en-US" dirty="0"/>
          </a:p>
        </p:txBody>
      </p:sp>
      <p:sp>
        <p:nvSpPr>
          <p:cNvPr id="3" name="Content Placeholder 2"/>
          <p:cNvSpPr>
            <a:spLocks noGrp="1"/>
          </p:cNvSpPr>
          <p:nvPr>
            <p:ph idx="1"/>
          </p:nvPr>
        </p:nvSpPr>
        <p:spPr/>
        <p:txBody>
          <a:bodyPr>
            <a:normAutofit fontScale="85000" lnSpcReduction="10000"/>
          </a:bodyPr>
          <a:lstStyle/>
          <a:p>
            <a:r>
              <a:rPr lang="en-US" dirty="0"/>
              <a:t>“Ray-traced”, perfectly spherical spheres in main graphics window.</a:t>
            </a:r>
          </a:p>
          <a:p>
            <a:r>
              <a:rPr lang="en-US" dirty="0"/>
              <a:t>1 quadrilateral per sphere compared with traditional method with 81 (smooth) or 324 (deluxe) quads. So use much less memory. Further memory reductions are also possible with newer graphics cards, but this is not yet done.</a:t>
            </a:r>
          </a:p>
          <a:p>
            <a:r>
              <a:rPr lang="en-US" dirty="0"/>
              <a:t>Faster when zoomed out, same speed (possibly slower) when zoomed in. Work needed to claw back some </a:t>
            </a:r>
            <a:r>
              <a:rPr lang="en-US" dirty="0" err="1"/>
              <a:t>optimisations</a:t>
            </a:r>
            <a:r>
              <a:rPr lang="en-US" dirty="0"/>
              <a:t>. (Could be less of a problem if e.g. Apple's drivers used more hardware features ….)</a:t>
            </a:r>
          </a:p>
          <a:p>
            <a:endParaRPr lang="en-US" dirty="0"/>
          </a:p>
        </p:txBody>
      </p:sp>
    </p:spTree>
    <p:extLst>
      <p:ext uri="{BB962C8B-B14F-4D97-AF65-F5344CB8AC3E}">
        <p14:creationId xmlns:p14="http://schemas.microsoft.com/office/powerpoint/2010/main" val="4180531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3" descr="Screenshot 2019-06-22 at 09.56.0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0354" name="AutoShape 2"/>
          <p:cNvSpPr>
            <a:spLocks noChangeArrowheads="1"/>
          </p:cNvSpPr>
          <p:nvPr/>
        </p:nvSpPr>
        <p:spPr bwMode="auto">
          <a:xfrm>
            <a:off x="6465601" y="3168332"/>
            <a:ext cx="2204640" cy="720076"/>
          </a:xfrm>
          <a:prstGeom prst="roundRect">
            <a:avLst>
              <a:gd name="adj" fmla="val 199"/>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66421" rIns="81639" bIns="40820" anchor="ctr" anchorCtr="1"/>
          <a:lstStyle/>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Traditional spheres:</a:t>
            </a:r>
          </a:p>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81 quads per sphere</a:t>
            </a:r>
          </a:p>
        </p:txBody>
      </p:sp>
    </p:spTree>
    <p:extLst>
      <p:ext uri="{BB962C8B-B14F-4D97-AF65-F5344CB8AC3E}">
        <p14:creationId xmlns:p14="http://schemas.microsoft.com/office/powerpoint/2010/main" val="9269188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2" descr="Screenshot 2019-06-22 at 10.04.5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02" name="AutoShape 2"/>
          <p:cNvSpPr>
            <a:spLocks noChangeArrowheads="1"/>
          </p:cNvSpPr>
          <p:nvPr/>
        </p:nvSpPr>
        <p:spPr bwMode="auto">
          <a:xfrm>
            <a:off x="6400800" y="3102085"/>
            <a:ext cx="2204640" cy="720076"/>
          </a:xfrm>
          <a:prstGeom prst="roundRect">
            <a:avLst>
              <a:gd name="adj" fmla="val 199"/>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66421" rIns="81639" bIns="40820" anchor="ctr" anchorCtr="1"/>
          <a:lstStyle/>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Traditional spheres:</a:t>
            </a:r>
          </a:p>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324 quads per sphere</a:t>
            </a:r>
          </a:p>
        </p:txBody>
      </p:sp>
    </p:spTree>
    <p:extLst>
      <p:ext uri="{BB962C8B-B14F-4D97-AF65-F5344CB8AC3E}">
        <p14:creationId xmlns:p14="http://schemas.microsoft.com/office/powerpoint/2010/main" val="42606432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49" name="Picture 1" descr="Screenshot 2019-06-22 at 09.56.3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4450" name="AutoShape 2"/>
          <p:cNvSpPr>
            <a:spLocks noChangeArrowheads="1"/>
          </p:cNvSpPr>
          <p:nvPr/>
        </p:nvSpPr>
        <p:spPr bwMode="auto">
          <a:xfrm>
            <a:off x="6465601" y="3168332"/>
            <a:ext cx="2204640" cy="720076"/>
          </a:xfrm>
          <a:prstGeom prst="roundRect">
            <a:avLst>
              <a:gd name="adj" fmla="val 199"/>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66421" rIns="81639" bIns="40820" anchor="ctr" anchorCtr="1"/>
          <a:lstStyle/>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“Perfect spheres”:</a:t>
            </a:r>
          </a:p>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1 quad per sphere</a:t>
            </a:r>
          </a:p>
        </p:txBody>
      </p:sp>
    </p:spTree>
    <p:extLst>
      <p:ext uri="{BB962C8B-B14F-4D97-AF65-F5344CB8AC3E}">
        <p14:creationId xmlns:p14="http://schemas.microsoft.com/office/powerpoint/2010/main" val="36646994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7" name="Picture 1" descr="Screenshot 2019-06-22 at 09.56.5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8030"/>
            <a:ext cx="9144000" cy="628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6498" name="AutoShape 2"/>
          <p:cNvSpPr>
            <a:spLocks noChangeArrowheads="1"/>
          </p:cNvSpPr>
          <p:nvPr/>
        </p:nvSpPr>
        <p:spPr bwMode="auto">
          <a:xfrm>
            <a:off x="4507201" y="1468954"/>
            <a:ext cx="2204640" cy="720076"/>
          </a:xfrm>
          <a:prstGeom prst="roundRect">
            <a:avLst>
              <a:gd name="adj" fmla="val 199"/>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1639" tIns="66421" rIns="81639" bIns="40820" anchor="ctr" anchorCtr="1"/>
          <a:lstStyle/>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With shadows </a:t>
            </a:r>
          </a:p>
          <a:p>
            <a:pPr algn="ctr">
              <a:lnSpc>
                <a:spcPct val="93000"/>
              </a:lnSpc>
              <a:buClr>
                <a:srgbClr val="000000"/>
              </a:buClr>
              <a:buSzPct val="100000"/>
              <a:tabLst>
                <a:tab pos="407526" algn="l"/>
                <a:tab pos="815052" algn="l"/>
                <a:tab pos="1222578" algn="l"/>
                <a:tab pos="1630104" algn="l"/>
                <a:tab pos="2037631" algn="l"/>
              </a:tabLst>
            </a:pPr>
            <a:r>
              <a:rPr lang="en-GB" sz="2900">
                <a:solidFill>
                  <a:srgbClr val="000000"/>
                </a:solidFill>
              </a:rPr>
              <a:t>and occlusion.</a:t>
            </a:r>
          </a:p>
        </p:txBody>
      </p:sp>
    </p:spTree>
    <p:extLst>
      <p:ext uri="{BB962C8B-B14F-4D97-AF65-F5344CB8AC3E}">
        <p14:creationId xmlns:p14="http://schemas.microsoft.com/office/powerpoint/2010/main" val="5782047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Other Display Details</a:t>
            </a:r>
            <a:endParaRPr lang="en-US" dirty="0"/>
          </a:p>
        </p:txBody>
      </p:sp>
      <p:sp>
        <p:nvSpPr>
          <p:cNvPr id="3" name="Content Placeholder 2"/>
          <p:cNvSpPr>
            <a:spLocks noGrp="1"/>
          </p:cNvSpPr>
          <p:nvPr>
            <p:ph idx="1"/>
          </p:nvPr>
        </p:nvSpPr>
        <p:spPr/>
        <p:txBody>
          <a:bodyPr>
            <a:normAutofit fontScale="85000" lnSpcReduction="10000"/>
          </a:bodyPr>
          <a:lstStyle/>
          <a:p>
            <a:r>
              <a:rPr lang="en-US" dirty="0"/>
              <a:t>All objects</a:t>
            </a:r>
          </a:p>
          <a:p>
            <a:pPr lvl="1"/>
            <a:r>
              <a:rPr lang="en-US" dirty="0"/>
              <a:t>May be visible/invisible</a:t>
            </a:r>
          </a:p>
          <a:p>
            <a:pPr lvl="1"/>
            <a:r>
              <a:rPr lang="en-US" dirty="0"/>
              <a:t>“Flash”</a:t>
            </a:r>
          </a:p>
          <a:p>
            <a:pPr lvl="1"/>
            <a:r>
              <a:rPr lang="en-US" dirty="0"/>
              <a:t>Be transparent with arbitrary opacity</a:t>
            </a:r>
          </a:p>
          <a:p>
            <a:r>
              <a:rPr lang="en-US" dirty="0"/>
              <a:t>One can have multiple views (e.g. side-by-side stereo)</a:t>
            </a:r>
          </a:p>
          <a:p>
            <a:r>
              <a:rPr lang="en-US" dirty="0"/>
              <a:t>Hardware/</a:t>
            </a:r>
            <a:r>
              <a:rPr lang="en-US" dirty="0" err="1"/>
              <a:t>Zalman</a:t>
            </a:r>
            <a:r>
              <a:rPr lang="en-US" dirty="0"/>
              <a:t> stereo.</a:t>
            </a:r>
          </a:p>
          <a:p>
            <a:r>
              <a:rPr lang="en-US" dirty="0"/>
              <a:t>Depth-cueing fog, clipping, background </a:t>
            </a:r>
            <a:r>
              <a:rPr lang="en-US" dirty="0" err="1"/>
              <a:t>colour</a:t>
            </a:r>
            <a:r>
              <a:rPr lang="en-US" dirty="0"/>
              <a:t> and lighting are all user definable</a:t>
            </a:r>
          </a:p>
          <a:p>
            <a:r>
              <a:rPr lang="en-US" dirty="0"/>
              <a:t>Lots of stuff is highly customizable (Edit-&gt;Preferences (Windows/Linux), </a:t>
            </a:r>
            <a:r>
              <a:rPr lang="en-US" dirty="0" err="1"/>
              <a:t>QtMG</a:t>
            </a:r>
            <a:r>
              <a:rPr lang="en-US" dirty="0"/>
              <a:t>-&gt;Preferences (Mac))</a:t>
            </a:r>
          </a:p>
        </p:txBody>
      </p:sp>
    </p:spTree>
    <p:extLst>
      <p:ext uri="{BB962C8B-B14F-4D97-AF65-F5344CB8AC3E}">
        <p14:creationId xmlns:p14="http://schemas.microsoft.com/office/powerpoint/2010/main" val="1445093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p:cNvSpPr>
            <a:spLocks noGrp="1" noChangeArrowheads="1"/>
          </p:cNvSpPr>
          <p:nvPr>
            <p:ph type="title" idx="4294967295"/>
          </p:nvPr>
        </p:nvSpPr>
        <p:spPr>
          <a:xfrm>
            <a:off x="456481" y="273629"/>
            <a:ext cx="8228160" cy="1144921"/>
          </a:xfrm>
        </p:spPr>
        <p:txBody>
          <a:bodyPr tIns="35268"/>
          <a:lstStyle/>
          <a:p>
            <a:pPr>
              <a:buSzPct val="45000"/>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“Rendering”</a:t>
            </a:r>
          </a:p>
        </p:txBody>
      </p:sp>
      <p:sp>
        <p:nvSpPr>
          <p:cNvPr id="116739" name="Rectangle 2"/>
          <p:cNvSpPr>
            <a:spLocks noGrp="1" noChangeArrowheads="1"/>
          </p:cNvSpPr>
          <p:nvPr>
            <p:ph type="body" idx="4294967295"/>
          </p:nvPr>
        </p:nvSpPr>
        <p:spPr>
          <a:xfrm>
            <a:off x="456481" y="1604329"/>
            <a:ext cx="8228160" cy="4801464"/>
          </a:xfrm>
        </p:spPr>
        <p:txBody>
          <a:bodyPr tIns="25471">
            <a:normAutofit fontScale="92500" lnSpcReduction="10000"/>
          </a:bodyPr>
          <a:lstStyle/>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CCP4MG has two methods of producing final images:</a:t>
            </a:r>
          </a:p>
          <a:p>
            <a:pPr marL="781932" lvl="1" indent="-292325">
              <a:spcAft>
                <a:spcPts val="1032"/>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Screenshot. A simple dump of the screen pixels is performed. Images may be up to ca. 8000x8000 pixels. </a:t>
            </a:r>
            <a:r>
              <a:rPr lang="en-GB" i="1">
                <a:latin typeface="Arial" charset="0"/>
                <a:ea typeface="ＭＳ Ｐゴシック" charset="0"/>
              </a:rPr>
              <a:t>On most systems.</a:t>
            </a:r>
          </a:p>
          <a:p>
            <a:pPr marL="781932" lvl="1" indent="-292325">
              <a:spcAft>
                <a:spcPts val="1032"/>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“Rendering”. This uses a Renderman compatible renderer “Pixie”. Some aspects of these images are of much higher quality than the simple screen dump (spheres particularly). Better transparency with more than one transparent object is possible. </a:t>
            </a:r>
          </a:p>
        </p:txBody>
      </p:sp>
    </p:spTree>
    <p:extLst>
      <p:ext uri="{BB962C8B-B14F-4D97-AF65-F5344CB8AC3E}">
        <p14:creationId xmlns:p14="http://schemas.microsoft.com/office/powerpoint/2010/main" val="5711540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Render vs. Screenshot</a:t>
            </a:r>
            <a:endParaRPr lang="en-US" dirty="0"/>
          </a:p>
        </p:txBody>
      </p:sp>
      <p:sp>
        <p:nvSpPr>
          <p:cNvPr id="3" name="Content Placeholder 2"/>
          <p:cNvSpPr>
            <a:spLocks noGrp="1"/>
          </p:cNvSpPr>
          <p:nvPr>
            <p:ph idx="1"/>
          </p:nvPr>
        </p:nvSpPr>
        <p:spPr>
          <a:xfrm>
            <a:off x="457200" y="1417638"/>
            <a:ext cx="8229600" cy="5017770"/>
          </a:xfrm>
        </p:spPr>
        <p:txBody>
          <a:bodyPr>
            <a:normAutofit fontScale="62500" lnSpcReduction="20000"/>
          </a:bodyPr>
          <a:lstStyle/>
          <a:p>
            <a:r>
              <a:rPr lang="en-US" dirty="0"/>
              <a:t>Real-time shadows and occlusion and “perfect spheres” mean OpenGL is now arguably a better choice for rendering than “Render” module.</a:t>
            </a:r>
          </a:p>
          <a:p>
            <a:r>
              <a:rPr lang="en-US" dirty="0"/>
              <a:t>Screenshot pros:</a:t>
            </a:r>
          </a:p>
          <a:p>
            <a:pPr lvl="1"/>
            <a:r>
              <a:rPr lang="en-US" dirty="0"/>
              <a:t>Shadows make “Render” slow, but bearable.</a:t>
            </a:r>
          </a:p>
          <a:p>
            <a:pPr lvl="1"/>
            <a:r>
              <a:rPr lang="en-US" dirty="0"/>
              <a:t>Ambient occlusion makes “Render” really, really slow.</a:t>
            </a:r>
          </a:p>
          <a:p>
            <a:pPr lvl="1"/>
            <a:r>
              <a:rPr lang="en-US" dirty="0"/>
              <a:t>Darkness of OpenGL shadows could be changeable, “Render” ones are simply very black.</a:t>
            </a:r>
          </a:p>
          <a:p>
            <a:pPr lvl="1"/>
            <a:r>
              <a:rPr lang="en-US" dirty="0"/>
              <a:t>Much faster. 1DF7 ribbon + sphere ligand + shadow + 2x </a:t>
            </a:r>
            <a:r>
              <a:rPr lang="en-US" dirty="0" err="1"/>
              <a:t>supersampling</a:t>
            </a:r>
            <a:r>
              <a:rPr lang="en-US" dirty="0"/>
              <a:t>: 84s “Render”, 3s screenshot.</a:t>
            </a:r>
          </a:p>
          <a:p>
            <a:r>
              <a:rPr lang="en-US" dirty="0"/>
              <a:t>Screenshot cons:</a:t>
            </a:r>
          </a:p>
          <a:p>
            <a:pPr lvl="1"/>
            <a:r>
              <a:rPr lang="en-US" dirty="0"/>
              <a:t>OpenGL shadows can be too soft and fuzzy with large structure. </a:t>
            </a:r>
          </a:p>
          <a:p>
            <a:pPr lvl="1"/>
            <a:r>
              <a:rPr lang="en-US" dirty="0"/>
              <a:t>“Perfect spheres” are not anti-aliased (smoothed) - so not so perfect!). This can be worked around (now) by taking screenshot at larger size (2x, 4x, etc.), though this ought to be automatic.</a:t>
            </a:r>
          </a:p>
          <a:p>
            <a:pPr lvl="1"/>
            <a:r>
              <a:rPr lang="en-US" dirty="0"/>
              <a:t>Render handles multiple transparent objects properly.  (Work in progress to make OpenGL renderer cope with multiple objects.)</a:t>
            </a:r>
          </a:p>
          <a:p>
            <a:pPr lvl="1"/>
            <a:r>
              <a:rPr lang="en-US" dirty="0"/>
              <a:t>Screenshots do not work with all graphics drivers</a:t>
            </a:r>
          </a:p>
          <a:p>
            <a:pPr lvl="1"/>
            <a:endParaRPr lang="en-US" dirty="0"/>
          </a:p>
          <a:p>
            <a:endParaRPr lang="en-US" dirty="0"/>
          </a:p>
        </p:txBody>
      </p:sp>
    </p:spTree>
    <p:extLst>
      <p:ext uri="{BB962C8B-B14F-4D97-AF65-F5344CB8AC3E}">
        <p14:creationId xmlns:p14="http://schemas.microsoft.com/office/powerpoint/2010/main" val="31317801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idx="4294967295"/>
          </p:nvPr>
        </p:nvSpPr>
        <p:spPr>
          <a:xfrm>
            <a:off x="456481" y="273629"/>
            <a:ext cx="8228160" cy="1144921"/>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“Batch” rendering</a:t>
            </a:r>
          </a:p>
        </p:txBody>
      </p:sp>
      <p:sp>
        <p:nvSpPr>
          <p:cNvPr id="29698" name="Rectangle 2"/>
          <p:cNvSpPr>
            <a:spLocks noGrp="1" noChangeArrowheads="1"/>
          </p:cNvSpPr>
          <p:nvPr>
            <p:ph type="body" idx="4294967295"/>
          </p:nvPr>
        </p:nvSpPr>
        <p:spPr>
          <a:xfrm>
            <a:off x="456481" y="1604329"/>
            <a:ext cx="8228160" cy="4627206"/>
          </a:xfrm>
        </p:spPr>
        <p:txBody>
          <a:bodyPr>
            <a:normAutofit lnSpcReduction="10000"/>
          </a:bodyPr>
          <a:lstStyle/>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Images may be rendered from command line or from scripts without starting up the main program.</a:t>
            </a:r>
          </a:p>
          <a:p>
            <a:pPr marL="391686" indent="-293764">
              <a:lnSpc>
                <a:spcPct val="94000"/>
              </a:lnSpc>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900">
                <a:latin typeface="Courier New" charset="0"/>
                <a:ea typeface="ＭＳ Ｐゴシック" charset="0"/>
              </a:rPr>
              <a:t>ccp4mg -norestore -picture mypic.mgpic.py -R test.png -RO '{"size":"1600x1600","smoothribbons":"1", "raytrace":"1"}' -quit</a:t>
            </a:r>
          </a:p>
          <a:p>
            <a:pPr marL="391686" indent="-293764">
              <a:buSzPct val="45000"/>
              <a:buFont typeface="StarSymbol"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sz="2900">
                <a:latin typeface="Arial" charset="0"/>
                <a:ea typeface="ＭＳ Ｐゴシック" charset="0"/>
              </a:rPr>
              <a:t>The file mypic.mpic.py is a file containing a scene description: lists of data files, representations, view, etc.</a:t>
            </a:r>
          </a:p>
        </p:txBody>
      </p:sp>
    </p:spTree>
    <p:extLst>
      <p:ext uri="{BB962C8B-B14F-4D97-AF65-F5344CB8AC3E}">
        <p14:creationId xmlns:p14="http://schemas.microsoft.com/office/powerpoint/2010/main" val="38049110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60" y="489651"/>
            <a:ext cx="3265920" cy="2615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7840" y="486771"/>
            <a:ext cx="3265920" cy="2615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4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760" y="3588857"/>
            <a:ext cx="3265920" cy="2615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4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7840" y="3588857"/>
            <a:ext cx="3265920" cy="2615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45" name="TextBox 1"/>
          <p:cNvSpPr txBox="1">
            <a:spLocks noChangeArrowheads="1"/>
          </p:cNvSpPr>
          <p:nvPr/>
        </p:nvSpPr>
        <p:spPr bwMode="auto">
          <a:xfrm>
            <a:off x="1501921" y="2449698"/>
            <a:ext cx="1286168"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“Circles”</a:t>
            </a:r>
          </a:p>
        </p:txBody>
      </p:sp>
      <p:sp>
        <p:nvSpPr>
          <p:cNvPr id="35846" name="TextBox 2"/>
          <p:cNvSpPr txBox="1">
            <a:spLocks noChangeArrowheads="1"/>
          </p:cNvSpPr>
          <p:nvPr/>
        </p:nvSpPr>
        <p:spPr bwMode="auto">
          <a:xfrm>
            <a:off x="3984481" y="750319"/>
            <a:ext cx="1849724" cy="803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“Ribbons”</a:t>
            </a:r>
          </a:p>
          <a:p>
            <a:pPr eaLnBrk="1">
              <a:lnSpc>
                <a:spcPct val="93000"/>
              </a:lnSpc>
              <a:buClr>
                <a:srgbClr val="000000"/>
              </a:buClr>
              <a:buSzPct val="100000"/>
              <a:buFont typeface="Times New Roman" charset="0"/>
              <a:buNone/>
            </a:pPr>
            <a:r>
              <a:rPr lang="en-US" sz="2500"/>
              <a:t>Nucleic acids</a:t>
            </a:r>
          </a:p>
        </p:txBody>
      </p:sp>
      <p:sp>
        <p:nvSpPr>
          <p:cNvPr id="35847" name="TextBox 3"/>
          <p:cNvSpPr txBox="1">
            <a:spLocks noChangeArrowheads="1"/>
          </p:cNvSpPr>
          <p:nvPr/>
        </p:nvSpPr>
        <p:spPr bwMode="auto">
          <a:xfrm>
            <a:off x="1110240" y="6303543"/>
            <a:ext cx="2177369"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“Lipid Cartoon”</a:t>
            </a:r>
          </a:p>
        </p:txBody>
      </p:sp>
      <p:sp>
        <p:nvSpPr>
          <p:cNvPr id="35848" name="TextBox 4"/>
          <p:cNvSpPr txBox="1">
            <a:spLocks noChangeArrowheads="1"/>
          </p:cNvSpPr>
          <p:nvPr/>
        </p:nvSpPr>
        <p:spPr bwMode="auto">
          <a:xfrm>
            <a:off x="4832640" y="6237296"/>
            <a:ext cx="2808395"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Electrostatic surface</a:t>
            </a:r>
          </a:p>
        </p:txBody>
      </p:sp>
    </p:spTree>
    <p:extLst>
      <p:ext uri="{BB962C8B-B14F-4D97-AF65-F5344CB8AC3E}">
        <p14:creationId xmlns:p14="http://schemas.microsoft.com/office/powerpoint/2010/main" val="20003614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1"/>
          <p:cNvSpPr>
            <a:spLocks noGrp="1" noChangeArrowheads="1"/>
          </p:cNvSpPr>
          <p:nvPr>
            <p:ph type="title" idx="4294967295"/>
          </p:nvPr>
        </p:nvSpPr>
        <p:spPr>
          <a:xfrm>
            <a:off x="398881" y="168498"/>
            <a:ext cx="8228160" cy="794963"/>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Distances and angles</a:t>
            </a:r>
          </a:p>
        </p:txBody>
      </p:sp>
      <p:pic>
        <p:nvPicPr>
          <p:cNvPr id="1105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00" y="2350327"/>
            <a:ext cx="7361280" cy="46574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720878" y="1252759"/>
            <a:ext cx="7603552" cy="1015663"/>
          </a:xfrm>
          <a:prstGeom prst="rect">
            <a:avLst/>
          </a:prstGeom>
          <a:noFill/>
        </p:spPr>
        <p:txBody>
          <a:bodyPr wrap="square" rtlCol="0">
            <a:spAutoFit/>
          </a:bodyPr>
          <a:lstStyle/>
          <a:p>
            <a:pPr marL="285750" indent="-285750">
              <a:buFont typeface="Arial"/>
              <a:buChar char="•"/>
            </a:pPr>
            <a:r>
              <a:rPr lang="en-US" sz="2000" dirty="0"/>
              <a:t>Double-click on one atom then another to measure bonds.</a:t>
            </a:r>
          </a:p>
          <a:p>
            <a:pPr marL="285750" indent="-285750">
              <a:buFont typeface="Arial"/>
              <a:buChar char="•"/>
            </a:pPr>
            <a:r>
              <a:rPr lang="en-US" sz="2000" dirty="0"/>
              <a:t>Shift-double click on other atoms will measure angles.</a:t>
            </a:r>
          </a:p>
          <a:p>
            <a:pPr marL="285750" indent="-285750">
              <a:buFont typeface="Arial"/>
              <a:buChar char="•"/>
            </a:pPr>
            <a:r>
              <a:rPr lang="en-US" sz="2000" dirty="0"/>
              <a:t>Results appear in table below and in graphics window.</a:t>
            </a:r>
          </a:p>
        </p:txBody>
      </p:sp>
    </p:spTree>
    <p:extLst>
      <p:ext uri="{BB962C8B-B14F-4D97-AF65-F5344CB8AC3E}">
        <p14:creationId xmlns:p14="http://schemas.microsoft.com/office/powerpoint/2010/main" val="25509467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1"/>
          <p:cNvSpPr>
            <a:spLocks noGrp="1" noChangeArrowheads="1"/>
          </p:cNvSpPr>
          <p:nvPr>
            <p:ph type="title" idx="4294967295"/>
          </p:nvPr>
        </p:nvSpPr>
        <p:spPr>
          <a:xfrm>
            <a:off x="480960" y="165618"/>
            <a:ext cx="8228160" cy="1144920"/>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On screen text and images</a:t>
            </a:r>
          </a:p>
        </p:txBody>
      </p:sp>
      <p:pic>
        <p:nvPicPr>
          <p:cNvPr id="1126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040" y="980744"/>
            <a:ext cx="8616960" cy="61768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116882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noChangeArrowheads="1"/>
          </p:cNvSpPr>
          <p:nvPr>
            <p:ph type="title"/>
          </p:nvPr>
        </p:nvSpPr>
        <p:spPr/>
        <p:txBody>
          <a:bodyPr/>
          <a:lstStyle/>
          <a:p>
            <a:r>
              <a:rPr lang="en-US">
                <a:latin typeface="Arial" charset="0"/>
                <a:ea typeface="ＭＳ Ｐゴシック" charset="0"/>
              </a:rPr>
              <a:t>Online data access</a:t>
            </a:r>
          </a:p>
        </p:txBody>
      </p:sp>
      <p:sp>
        <p:nvSpPr>
          <p:cNvPr id="114690" name="Content Placeholder 2"/>
          <p:cNvSpPr>
            <a:spLocks noGrp="1" noChangeArrowheads="1"/>
          </p:cNvSpPr>
          <p:nvPr>
            <p:ph idx="1"/>
          </p:nvPr>
        </p:nvSpPr>
        <p:spPr/>
        <p:txBody>
          <a:bodyPr/>
          <a:lstStyle/>
          <a:p>
            <a:pPr marL="414726" indent="-414726">
              <a:buFont typeface="Arial" charset="0"/>
              <a:buChar char="•"/>
            </a:pPr>
            <a:r>
              <a:rPr lang="en-US" dirty="0">
                <a:latin typeface="Arial" charset="0"/>
                <a:ea typeface="ＭＳ Ｐゴシック" charset="0"/>
              </a:rPr>
              <a:t>Download PDB files (PDB)</a:t>
            </a:r>
          </a:p>
          <a:p>
            <a:pPr marL="414726" indent="-414726">
              <a:buFont typeface="Arial" charset="0"/>
              <a:buChar char="•"/>
            </a:pPr>
            <a:r>
              <a:rPr lang="en-US" dirty="0">
                <a:latin typeface="Arial" charset="0"/>
                <a:ea typeface="ＭＳ Ｐゴシック" charset="0"/>
              </a:rPr>
              <a:t>Download MTZ files (PDB)</a:t>
            </a:r>
          </a:p>
          <a:p>
            <a:pPr marL="414726" indent="-414726">
              <a:buFont typeface="Arial" charset="0"/>
              <a:buChar char="•"/>
            </a:pPr>
            <a:r>
              <a:rPr lang="en-US" dirty="0">
                <a:latin typeface="Arial" charset="0"/>
                <a:ea typeface="ＭＳ Ｐゴシック" charset="0"/>
              </a:rPr>
              <a:t>Download Structure Factors (PDB)</a:t>
            </a:r>
          </a:p>
          <a:p>
            <a:pPr marL="414726" indent="-414726">
              <a:buFont typeface="Arial" charset="0"/>
              <a:buChar char="•"/>
            </a:pPr>
            <a:r>
              <a:rPr lang="en-US" dirty="0">
                <a:latin typeface="Arial" charset="0"/>
                <a:ea typeface="ＭＳ Ｐゴシック" charset="0"/>
              </a:rPr>
              <a:t>Download EM map files (EMDB)</a:t>
            </a:r>
          </a:p>
          <a:p>
            <a:pPr marL="414726" indent="-414726">
              <a:buFont typeface="Arial" charset="0"/>
              <a:buChar char="•"/>
            </a:pPr>
            <a:r>
              <a:rPr lang="en-US" dirty="0">
                <a:latin typeface="Arial" charset="0"/>
                <a:ea typeface="ＭＳ Ｐゴシック" charset="0"/>
              </a:rPr>
              <a:t>Download PDB-REDO PDB/MTZ </a:t>
            </a:r>
          </a:p>
          <a:p>
            <a:pPr marL="414726" indent="-414726">
              <a:buFont typeface="Arial" charset="0"/>
              <a:buChar char="•"/>
            </a:pPr>
            <a:r>
              <a:rPr lang="en-US" dirty="0">
                <a:latin typeface="Arial" charset="0"/>
                <a:ea typeface="ＭＳ Ｐゴシック" charset="0"/>
              </a:rPr>
              <a:t>Blast searches (EBI)</a:t>
            </a:r>
          </a:p>
        </p:txBody>
      </p:sp>
    </p:spTree>
    <p:extLst>
      <p:ext uri="{BB962C8B-B14F-4D97-AF65-F5344CB8AC3E}">
        <p14:creationId xmlns:p14="http://schemas.microsoft.com/office/powerpoint/2010/main" val="6064197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3" name="Picture 5" descr="Screen Shot 2016-06-27 at 13.31.5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14315"/>
            <a:ext cx="9144000" cy="5406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5714" name="Picture 6" descr="Screen Shot 2016-06-27 at 13.32.1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539357"/>
            <a:ext cx="9144000" cy="16259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48286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Structure Superposition</a:t>
            </a:r>
            <a:endParaRPr lang="en-US" dirty="0"/>
          </a:p>
        </p:txBody>
      </p:sp>
      <p:sp>
        <p:nvSpPr>
          <p:cNvPr id="3" name="Content Placeholder 2"/>
          <p:cNvSpPr>
            <a:spLocks noGrp="1"/>
          </p:cNvSpPr>
          <p:nvPr>
            <p:ph idx="1"/>
          </p:nvPr>
        </p:nvSpPr>
        <p:spPr>
          <a:xfrm>
            <a:off x="457200" y="1417638"/>
            <a:ext cx="8229600" cy="4880481"/>
          </a:xfrm>
        </p:spPr>
        <p:txBody>
          <a:bodyPr>
            <a:normAutofit fontScale="77500" lnSpcReduction="20000"/>
          </a:bodyPr>
          <a:lstStyle/>
          <a:p>
            <a:r>
              <a:rPr lang="en-US" dirty="0"/>
              <a:t>CCP4MG has several methods of structure superposition:</a:t>
            </a:r>
          </a:p>
          <a:p>
            <a:pPr lvl="1"/>
            <a:r>
              <a:rPr lang="en-US" sz="3100" dirty="0"/>
              <a:t>SSM - This is the default method. It is the simplest to use and usually gives excellent results. The method attempts to match secondary structure elements in different coordinate sets.</a:t>
            </a:r>
          </a:p>
          <a:p>
            <a:pPr lvl="1"/>
            <a:r>
              <a:rPr lang="en-US" sz="3100" dirty="0" err="1"/>
              <a:t>Gesamt</a:t>
            </a:r>
            <a:r>
              <a:rPr lang="en-US" sz="3100" dirty="0"/>
              <a:t> – a more general method which matches fragments which need not be defined by secondary structure elements.</a:t>
            </a:r>
          </a:p>
          <a:p>
            <a:pPr lvl="1"/>
            <a:r>
              <a:rPr lang="en-US" sz="3100" dirty="0"/>
              <a:t>Close Residues -This method is useful for performing locally </a:t>
            </a:r>
            <a:r>
              <a:rPr lang="en-US" sz="3100" dirty="0" err="1"/>
              <a:t>optimised</a:t>
            </a:r>
            <a:r>
              <a:rPr lang="en-US" sz="3100" dirty="0"/>
              <a:t> superposition after a global superposition by SSM/</a:t>
            </a:r>
            <a:r>
              <a:rPr lang="en-US" sz="3100" dirty="0" err="1"/>
              <a:t>gesamt</a:t>
            </a:r>
            <a:r>
              <a:rPr lang="en-US" sz="3100" dirty="0"/>
              <a:t>.</a:t>
            </a:r>
          </a:p>
          <a:p>
            <a:pPr lvl="1"/>
            <a:r>
              <a:rPr lang="en-US" sz="3100" dirty="0"/>
              <a:t>User-defined. This is the most flexible, but least easy to use: the user can specify in many ways the atoms to superpose.</a:t>
            </a:r>
          </a:p>
        </p:txBody>
      </p:sp>
    </p:spTree>
    <p:extLst>
      <p:ext uri="{BB962C8B-B14F-4D97-AF65-F5344CB8AC3E}">
        <p14:creationId xmlns:p14="http://schemas.microsoft.com/office/powerpoint/2010/main" val="7060633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Sequence Viewer</a:t>
            </a:r>
            <a:endParaRPr lang="en-US" dirty="0"/>
          </a:p>
        </p:txBody>
      </p:sp>
      <p:sp>
        <p:nvSpPr>
          <p:cNvPr id="3" name="Content Placeholder 2"/>
          <p:cNvSpPr>
            <a:spLocks noGrp="1"/>
          </p:cNvSpPr>
          <p:nvPr>
            <p:ph idx="1"/>
          </p:nvPr>
        </p:nvSpPr>
        <p:spPr/>
        <p:txBody>
          <a:bodyPr>
            <a:normAutofit fontScale="85000" lnSpcReduction="20000"/>
          </a:bodyPr>
          <a:lstStyle/>
          <a:p>
            <a:r>
              <a:rPr lang="en-US" dirty="0"/>
              <a:t>Align sequences using muscle (a free multiple-alignment program) or </a:t>
            </a:r>
            <a:r>
              <a:rPr lang="en-US" dirty="0" err="1"/>
              <a:t>ClustalW</a:t>
            </a:r>
            <a:r>
              <a:rPr lang="en-US" dirty="0"/>
              <a:t>.</a:t>
            </a:r>
          </a:p>
          <a:p>
            <a:r>
              <a:rPr lang="en-US" dirty="0"/>
              <a:t>Continuous (</a:t>
            </a:r>
            <a:r>
              <a:rPr lang="en-US" dirty="0" err="1"/>
              <a:t>consurf</a:t>
            </a:r>
            <a:r>
              <a:rPr lang="en-US" dirty="0"/>
              <a:t> style) or discrete traffic-light </a:t>
            </a:r>
            <a:r>
              <a:rPr lang="en-US" dirty="0" err="1"/>
              <a:t>colour</a:t>
            </a:r>
            <a:r>
              <a:rPr lang="en-US" dirty="0"/>
              <a:t> by conservation.</a:t>
            </a:r>
          </a:p>
          <a:p>
            <a:r>
              <a:rPr lang="en-US" dirty="0" err="1"/>
              <a:t>Colour</a:t>
            </a:r>
            <a:r>
              <a:rPr lang="en-US" dirty="0"/>
              <a:t> by secondary structure.</a:t>
            </a:r>
          </a:p>
          <a:p>
            <a:r>
              <a:rPr lang="en-US" dirty="0" err="1"/>
              <a:t>Blastn</a:t>
            </a:r>
            <a:r>
              <a:rPr lang="en-US" dirty="0"/>
              <a:t>/</a:t>
            </a:r>
            <a:r>
              <a:rPr lang="en-US" dirty="0" err="1"/>
              <a:t>blastp</a:t>
            </a:r>
            <a:r>
              <a:rPr lang="en-US" dirty="0"/>
              <a:t> interface. Blast results cached between sessions. Blast normally run remotely (EBI) with explicit user permission, but can also use local blast installation.</a:t>
            </a:r>
          </a:p>
          <a:p>
            <a:r>
              <a:rPr lang="en-US" dirty="0"/>
              <a:t>Save sequence as PDF/bitmap/plain text.</a:t>
            </a:r>
          </a:p>
          <a:p>
            <a:r>
              <a:rPr lang="en-US" dirty="0"/>
              <a:t>Click, shift-click, ctrl-click, etc. on residues in sequence to display atoms in the mail window.</a:t>
            </a:r>
          </a:p>
          <a:p>
            <a:endParaRPr lang="en-US" dirty="0"/>
          </a:p>
        </p:txBody>
      </p:sp>
    </p:spTree>
    <p:extLst>
      <p:ext uri="{BB962C8B-B14F-4D97-AF65-F5344CB8AC3E}">
        <p14:creationId xmlns:p14="http://schemas.microsoft.com/office/powerpoint/2010/main" val="15202353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20" y="269309"/>
            <a:ext cx="9142560" cy="6425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651525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charset="0"/>
                <a:ea typeface="ＭＳ Ｐゴシック" charset="0"/>
              </a:rPr>
              <a:t>Saccharide display (</a:t>
            </a:r>
            <a:r>
              <a:rPr lang="en-US" dirty="0" err="1">
                <a:latin typeface="Arial" charset="0"/>
                <a:ea typeface="ＭＳ Ｐゴシック" charset="0"/>
              </a:rPr>
              <a:t>Glycoblocks</a:t>
            </a:r>
            <a:r>
              <a:rPr lang="en-US" dirty="0">
                <a:latin typeface="Arial" charset="0"/>
                <a:ea typeface="ＭＳ Ｐゴシック" charset="0"/>
              </a:rPr>
              <a:t>)</a:t>
            </a:r>
            <a:endParaRPr lang="en-US" dirty="0"/>
          </a:p>
        </p:txBody>
      </p:sp>
      <p:sp>
        <p:nvSpPr>
          <p:cNvPr id="3" name="Content Placeholder 2"/>
          <p:cNvSpPr>
            <a:spLocks noGrp="1"/>
          </p:cNvSpPr>
          <p:nvPr>
            <p:ph idx="1"/>
          </p:nvPr>
        </p:nvSpPr>
        <p:spPr/>
        <p:txBody>
          <a:bodyPr>
            <a:normAutofit fontScale="92500" lnSpcReduction="10000"/>
          </a:bodyPr>
          <a:lstStyle/>
          <a:p>
            <a:r>
              <a:rPr lang="en-US" dirty="0"/>
              <a:t>Visual style useful for  comparing positions/orientations of (poly-)</a:t>
            </a:r>
            <a:r>
              <a:rPr lang="en-US" dirty="0" err="1"/>
              <a:t>sacchardides</a:t>
            </a:r>
            <a:r>
              <a:rPr lang="en-US" dirty="0"/>
              <a:t> in multiple coordinate files in a way which is easy to visualize.</a:t>
            </a:r>
          </a:p>
          <a:p>
            <a:r>
              <a:rPr lang="en-US" dirty="0"/>
              <a:t>3D equivalent of conventional 2D </a:t>
            </a:r>
            <a:r>
              <a:rPr lang="en-US" dirty="0" err="1"/>
              <a:t>glycosolation</a:t>
            </a:r>
            <a:r>
              <a:rPr lang="en-US" dirty="0"/>
              <a:t> trees with “standard” symbols and </a:t>
            </a:r>
            <a:r>
              <a:rPr lang="en-US" dirty="0" err="1"/>
              <a:t>colours</a:t>
            </a:r>
            <a:r>
              <a:rPr lang="en-US" dirty="0"/>
              <a:t> representing the different sugar types.</a:t>
            </a:r>
          </a:p>
          <a:p>
            <a:r>
              <a:rPr lang="en-US" dirty="0"/>
              <a:t>Would be nice to do the same in 3D using same symbols. </a:t>
            </a:r>
          </a:p>
          <a:p>
            <a:r>
              <a:rPr lang="en-US" dirty="0"/>
              <a:t>Work done with Jon </a:t>
            </a:r>
            <a:r>
              <a:rPr lang="en-US" dirty="0" err="1"/>
              <a:t>Agirre</a:t>
            </a:r>
            <a:r>
              <a:rPr lang="en-US" dirty="0"/>
              <a:t>, University of York.</a:t>
            </a:r>
          </a:p>
          <a:p>
            <a:endParaRPr lang="en-US" dirty="0"/>
          </a:p>
        </p:txBody>
      </p:sp>
    </p:spTree>
    <p:extLst>
      <p:ext uri="{BB962C8B-B14F-4D97-AF65-F5344CB8AC3E}">
        <p14:creationId xmlns:p14="http://schemas.microsoft.com/office/powerpoint/2010/main" val="42228124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noChangeArrowheads="1"/>
          </p:cNvSpPr>
          <p:nvPr>
            <p:ph type="title"/>
          </p:nvPr>
        </p:nvSpPr>
        <p:spPr/>
        <p:txBody>
          <a:bodyPr/>
          <a:lstStyle/>
          <a:p>
            <a:r>
              <a:rPr lang="en-US">
                <a:latin typeface="Arial" charset="0"/>
                <a:ea typeface="ＭＳ Ｐゴシック" charset="0"/>
              </a:rPr>
              <a:t>Saccharide display</a:t>
            </a:r>
          </a:p>
        </p:txBody>
      </p:sp>
      <p:pic>
        <p:nvPicPr>
          <p:cNvPr id="1259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720" y="1273094"/>
            <a:ext cx="8033760" cy="52263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8796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Picture 4" descr="glycoblock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83840" y="445007"/>
            <a:ext cx="6203520" cy="54884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6978" name="Title 1"/>
          <p:cNvSpPr>
            <a:spLocks noGrp="1" noChangeArrowheads="1"/>
          </p:cNvSpPr>
          <p:nvPr>
            <p:ph type="title"/>
          </p:nvPr>
        </p:nvSpPr>
        <p:spPr/>
        <p:txBody>
          <a:bodyPr/>
          <a:lstStyle/>
          <a:p>
            <a:r>
              <a:rPr lang="en-US">
                <a:latin typeface="Arial" charset="0"/>
                <a:ea typeface="ＭＳ Ｐゴシック" charset="0"/>
              </a:rPr>
              <a:t>Saccharide display</a:t>
            </a:r>
          </a:p>
        </p:txBody>
      </p:sp>
    </p:spTree>
    <p:extLst>
      <p:ext uri="{BB962C8B-B14F-4D97-AF65-F5344CB8AC3E}">
        <p14:creationId xmlns:p14="http://schemas.microsoft.com/office/powerpoint/2010/main" val="258484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680" y="162737"/>
            <a:ext cx="38692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7041" y="162737"/>
            <a:ext cx="384048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2"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601" y="3429000"/>
            <a:ext cx="396144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429000"/>
            <a:ext cx="3961440" cy="326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4" name="TextBox 1"/>
          <p:cNvSpPr txBox="1">
            <a:spLocks noChangeArrowheads="1"/>
          </p:cNvSpPr>
          <p:nvPr/>
        </p:nvSpPr>
        <p:spPr bwMode="auto">
          <a:xfrm>
            <a:off x="6661440" y="2841419"/>
            <a:ext cx="1752041"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Transparent</a:t>
            </a:r>
          </a:p>
        </p:txBody>
      </p:sp>
      <p:sp>
        <p:nvSpPr>
          <p:cNvPr id="37895" name="TextBox 2"/>
          <p:cNvSpPr txBox="1">
            <a:spLocks noChangeArrowheads="1"/>
          </p:cNvSpPr>
          <p:nvPr/>
        </p:nvSpPr>
        <p:spPr bwMode="auto">
          <a:xfrm>
            <a:off x="131041" y="3560054"/>
            <a:ext cx="2047438"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Van der Waals</a:t>
            </a:r>
          </a:p>
        </p:txBody>
      </p:sp>
      <p:sp>
        <p:nvSpPr>
          <p:cNvPr id="37896" name="TextBox 3"/>
          <p:cNvSpPr txBox="1">
            <a:spLocks noChangeArrowheads="1"/>
          </p:cNvSpPr>
          <p:nvPr/>
        </p:nvSpPr>
        <p:spPr bwMode="auto">
          <a:xfrm>
            <a:off x="6009121" y="6237296"/>
            <a:ext cx="2520199" cy="44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Solvent accessible</a:t>
            </a:r>
          </a:p>
        </p:txBody>
      </p:sp>
    </p:spTree>
    <p:extLst>
      <p:ext uri="{BB962C8B-B14F-4D97-AF65-F5344CB8AC3E}">
        <p14:creationId xmlns:p14="http://schemas.microsoft.com/office/powerpoint/2010/main" val="15430606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noChangeArrowheads="1"/>
          </p:cNvSpPr>
          <p:nvPr>
            <p:ph type="title"/>
          </p:nvPr>
        </p:nvSpPr>
        <p:spPr/>
        <p:txBody>
          <a:bodyPr/>
          <a:lstStyle/>
          <a:p>
            <a:r>
              <a:rPr lang="en-US">
                <a:latin typeface="Arial" charset="0"/>
                <a:ea typeface="ＭＳ Ｐゴシック" charset="0"/>
              </a:rPr>
              <a:t>Saccharide display</a:t>
            </a:r>
          </a:p>
        </p:txBody>
      </p:sp>
      <p:pic>
        <p:nvPicPr>
          <p:cNvPr id="12800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321" y="1468954"/>
            <a:ext cx="7708320" cy="46387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830009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itle 1"/>
          <p:cNvSpPr>
            <a:spLocks noGrp="1" noChangeArrowheads="1"/>
          </p:cNvSpPr>
          <p:nvPr>
            <p:ph type="title"/>
          </p:nvPr>
        </p:nvSpPr>
        <p:spPr/>
        <p:txBody>
          <a:bodyPr/>
          <a:lstStyle/>
          <a:p>
            <a:r>
              <a:rPr lang="en-US">
                <a:latin typeface="Arial" charset="0"/>
                <a:ea typeface="ＭＳ Ｐゴシック" charset="0"/>
              </a:rPr>
              <a:t>Saccharide display</a:t>
            </a:r>
          </a:p>
        </p:txBody>
      </p:sp>
      <p:pic>
        <p:nvPicPr>
          <p:cNvPr id="1290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721" y="1535202"/>
            <a:ext cx="7575840" cy="41807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9027" name="TextBox 2"/>
          <p:cNvSpPr txBox="1">
            <a:spLocks noChangeArrowheads="1"/>
          </p:cNvSpPr>
          <p:nvPr/>
        </p:nvSpPr>
        <p:spPr bwMode="auto">
          <a:xfrm>
            <a:off x="4636801" y="5584907"/>
            <a:ext cx="4190459" cy="402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200"/>
              <a:t>GlcNAc to TRP stacking interaction.</a:t>
            </a:r>
          </a:p>
        </p:txBody>
      </p:sp>
      <p:sp>
        <p:nvSpPr>
          <p:cNvPr id="129028" name="TextBox 5"/>
          <p:cNvSpPr txBox="1">
            <a:spLocks noChangeArrowheads="1"/>
          </p:cNvSpPr>
          <p:nvPr/>
        </p:nvSpPr>
        <p:spPr bwMode="auto">
          <a:xfrm>
            <a:off x="0" y="5584907"/>
            <a:ext cx="4492975" cy="402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200"/>
              <a:t>Hydrogen bonds to multiple domains.</a:t>
            </a:r>
          </a:p>
        </p:txBody>
      </p:sp>
      <p:sp>
        <p:nvSpPr>
          <p:cNvPr id="129029" name="TextBox 6"/>
          <p:cNvSpPr txBox="1">
            <a:spLocks noChangeArrowheads="1"/>
          </p:cNvSpPr>
          <p:nvPr/>
        </p:nvSpPr>
        <p:spPr bwMode="auto">
          <a:xfrm>
            <a:off x="326881" y="6303543"/>
            <a:ext cx="7814185" cy="402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200"/>
              <a:t>5FJJ, Agirre et. al.,</a:t>
            </a:r>
            <a:r>
              <a:rPr lang="en-GB" sz="2200" i="1"/>
              <a:t> Acta Crystallogr D Struct Biol</a:t>
            </a:r>
            <a:r>
              <a:rPr lang="en-GB" sz="2200"/>
              <a:t> </a:t>
            </a:r>
            <a:r>
              <a:rPr lang="en-GB" sz="2200" b="1"/>
              <a:t>72</a:t>
            </a:r>
            <a:r>
              <a:rPr lang="en-GB" sz="2200"/>
              <a:t>, 254-265 (2016)</a:t>
            </a:r>
            <a:r>
              <a:rPr lang="en-US" sz="2200"/>
              <a:t>  </a:t>
            </a:r>
          </a:p>
        </p:txBody>
      </p:sp>
    </p:spTree>
    <p:extLst>
      <p:ext uri="{BB962C8B-B14F-4D97-AF65-F5344CB8AC3E}">
        <p14:creationId xmlns:p14="http://schemas.microsoft.com/office/powerpoint/2010/main" val="14110460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p:cNvSpPr>
            <a:spLocks noGrp="1" noChangeArrowheads="1"/>
          </p:cNvSpPr>
          <p:nvPr>
            <p:ph type="title"/>
          </p:nvPr>
        </p:nvSpPr>
        <p:spPr>
          <a:xfrm>
            <a:off x="456481" y="0"/>
            <a:ext cx="8226720" cy="1143480"/>
          </a:xfrm>
        </p:spPr>
        <p:txBody>
          <a:bodyPr/>
          <a:lstStyle/>
          <a:p>
            <a:r>
              <a:rPr lang="en-US">
                <a:latin typeface="Arial" charset="0"/>
                <a:ea typeface="ＭＳ Ｐゴシック" charset="0"/>
              </a:rPr>
              <a:t>Glycan Viewer</a:t>
            </a:r>
          </a:p>
        </p:txBody>
      </p:sp>
      <p:pic>
        <p:nvPicPr>
          <p:cNvPr id="130050" name="Picture 6" descr="Screen Shot 2016-06-06 at 14.25.1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81373"/>
            <a:ext cx="9144000" cy="55647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0051" name="TextBox 3"/>
          <p:cNvSpPr txBox="1">
            <a:spLocks noChangeArrowheads="1"/>
          </p:cNvSpPr>
          <p:nvPr/>
        </p:nvSpPr>
        <p:spPr bwMode="auto">
          <a:xfrm>
            <a:off x="260641" y="6041435"/>
            <a:ext cx="5806511" cy="803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sz="2500"/>
              <a:t>2D representations generated by Privateer, </a:t>
            </a:r>
          </a:p>
          <a:p>
            <a:pPr eaLnBrk="1">
              <a:lnSpc>
                <a:spcPct val="93000"/>
              </a:lnSpc>
              <a:buClr>
                <a:srgbClr val="000000"/>
              </a:buClr>
              <a:buSzPct val="100000"/>
              <a:buFont typeface="Times New Roman" charset="0"/>
              <a:buNone/>
            </a:pPr>
            <a:r>
              <a:rPr lang="en-US" sz="2500"/>
              <a:t>Jon Agirre and Kevin Cowtan. </a:t>
            </a:r>
          </a:p>
        </p:txBody>
      </p:sp>
    </p:spTree>
    <p:extLst>
      <p:ext uri="{BB962C8B-B14F-4D97-AF65-F5344CB8AC3E}">
        <p14:creationId xmlns:p14="http://schemas.microsoft.com/office/powerpoint/2010/main" val="1634084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40052"/>
            <a:ext cx="7772400" cy="1470025"/>
          </a:xfrm>
        </p:spPr>
        <p:txBody>
          <a:bodyPr/>
          <a:lstStyle/>
          <a:p>
            <a:r>
              <a:rPr lang="en-US" dirty="0"/>
              <a:t>CCP4MG / </a:t>
            </a:r>
            <a:r>
              <a:rPr lang="en-US" dirty="0" err="1"/>
              <a:t>MrBUMP</a:t>
            </a:r>
            <a:endParaRPr lang="en-US" dirty="0"/>
          </a:p>
        </p:txBody>
      </p:sp>
      <p:pic>
        <p:nvPicPr>
          <p:cNvPr id="3" name="Picture 2" descr="001_3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6031" y="5004752"/>
            <a:ext cx="1371600" cy="1371600"/>
          </a:xfrm>
          <a:prstGeom prst="rect">
            <a:avLst/>
          </a:prstGeom>
        </p:spPr>
      </p:pic>
      <p:pic>
        <p:nvPicPr>
          <p:cNvPr id="4" name="Picture 3" descr="ccp4mg_icon-1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0431" y="4750752"/>
            <a:ext cx="1625600" cy="1625600"/>
          </a:xfrm>
          <a:prstGeom prst="rect">
            <a:avLst/>
          </a:prstGeom>
        </p:spPr>
      </p:pic>
    </p:spTree>
    <p:extLst>
      <p:ext uri="{BB962C8B-B14F-4D97-AF65-F5344CB8AC3E}">
        <p14:creationId xmlns:p14="http://schemas.microsoft.com/office/powerpoint/2010/main" val="11469359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MrBUMP</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a:t>MrBUMP</a:t>
            </a:r>
            <a:r>
              <a:rPr lang="en-US" dirty="0"/>
              <a:t> is an automated scheme for Molecular Replacement. Given a target sequence and experimental structure factors, it will search for homologous structures, create a set of suitable search models from the template structures, do molecular replacement, and test the solutions with some rounds of restrained refinement.</a:t>
            </a:r>
          </a:p>
          <a:p>
            <a:r>
              <a:rPr lang="en-US" dirty="0"/>
              <a:t>A component of the CCP4 suite of programs.</a:t>
            </a:r>
          </a:p>
          <a:p>
            <a:r>
              <a:rPr lang="en-US" b="1" dirty="0" err="1"/>
              <a:t>MrBUMP</a:t>
            </a:r>
            <a:r>
              <a:rPr lang="en-US" b="1" dirty="0"/>
              <a:t>: an automated pipeline for molecular replacement</a:t>
            </a:r>
            <a:r>
              <a:rPr lang="en-US" dirty="0"/>
              <a:t>, Keegan, RM and Winn, MD, </a:t>
            </a:r>
            <a:r>
              <a:rPr lang="en-US" i="1" dirty="0" err="1"/>
              <a:t>Acta</a:t>
            </a:r>
            <a:r>
              <a:rPr lang="en-US" i="1" dirty="0"/>
              <a:t> </a:t>
            </a:r>
            <a:r>
              <a:rPr lang="en-US" i="1" dirty="0" err="1"/>
              <a:t>Crystallogr</a:t>
            </a:r>
            <a:r>
              <a:rPr lang="en-US" i="1" dirty="0"/>
              <a:t>. D </a:t>
            </a:r>
            <a:r>
              <a:rPr lang="en-US" i="1" dirty="0" err="1"/>
              <a:t>Biol</a:t>
            </a:r>
            <a:r>
              <a:rPr lang="en-US" i="1" dirty="0"/>
              <a:t> </a:t>
            </a:r>
            <a:r>
              <a:rPr lang="en-US" i="1" dirty="0" err="1"/>
              <a:t>Crystallogr</a:t>
            </a:r>
            <a:r>
              <a:rPr lang="en-US" i="1" dirty="0"/>
              <a:t>. 2008; 64, </a:t>
            </a:r>
            <a:r>
              <a:rPr lang="en-US" i="1" dirty="0" err="1"/>
              <a:t>pp</a:t>
            </a:r>
            <a:r>
              <a:rPr lang="en-US" i="1" dirty="0"/>
              <a:t> 119-124 </a:t>
            </a:r>
            <a:endParaRPr lang="en-US" b="1" dirty="0"/>
          </a:p>
        </p:txBody>
      </p:sp>
    </p:spTree>
    <p:extLst>
      <p:ext uri="{BB962C8B-B14F-4D97-AF65-F5344CB8AC3E}">
        <p14:creationId xmlns:p14="http://schemas.microsoft.com/office/powerpoint/2010/main" val="42029047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CCP4MG and </a:t>
            </a:r>
            <a:r>
              <a:rPr lang="en-GB" dirty="0" err="1"/>
              <a:t>MrBUMP</a:t>
            </a:r>
            <a:endParaRPr lang="en-GB" dirty="0"/>
          </a:p>
        </p:txBody>
      </p:sp>
      <p:sp>
        <p:nvSpPr>
          <p:cNvPr id="3" name="Content Placeholder 2"/>
          <p:cNvSpPr>
            <a:spLocks noGrp="1"/>
          </p:cNvSpPr>
          <p:nvPr>
            <p:ph idx="1"/>
          </p:nvPr>
        </p:nvSpPr>
        <p:spPr/>
        <p:txBody>
          <a:bodyPr>
            <a:normAutofit/>
          </a:bodyPr>
          <a:lstStyle/>
          <a:p>
            <a:r>
              <a:rPr lang="en-GB" dirty="0"/>
              <a:t>Goal is to provide i2 users with a graphical driven interface to the model search and preparation steps for molecular replacement in </a:t>
            </a:r>
            <a:r>
              <a:rPr lang="en-GB" dirty="0" err="1"/>
              <a:t>MrBUMP</a:t>
            </a:r>
            <a:r>
              <a:rPr lang="en-GB" dirty="0"/>
              <a:t>. The intention is to derive a graphically-informed single “best” search model for passing back to i2 and the </a:t>
            </a:r>
            <a:r>
              <a:rPr lang="en-GB" dirty="0" err="1"/>
              <a:t>Phaser</a:t>
            </a:r>
            <a:r>
              <a:rPr lang="en-GB" dirty="0"/>
              <a:t>/</a:t>
            </a:r>
            <a:r>
              <a:rPr lang="en-GB" dirty="0" err="1"/>
              <a:t>Molrep</a:t>
            </a:r>
            <a:r>
              <a:rPr lang="en-GB" dirty="0"/>
              <a:t> interfaces</a:t>
            </a:r>
          </a:p>
          <a:p>
            <a:pPr marL="0" indent="0">
              <a:buNone/>
            </a:pPr>
            <a:endParaRPr lang="en-GB" dirty="0"/>
          </a:p>
        </p:txBody>
      </p:sp>
    </p:spTree>
    <p:extLst>
      <p:ext uri="{BB962C8B-B14F-4D97-AF65-F5344CB8AC3E}">
        <p14:creationId xmlns:p14="http://schemas.microsoft.com/office/powerpoint/2010/main" val="26717883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CCP4MG and </a:t>
            </a:r>
            <a:r>
              <a:rPr lang="en-US" dirty="0" err="1"/>
              <a:t>MrBUMP</a:t>
            </a:r>
            <a:endParaRPr lang="en-US" dirty="0"/>
          </a:p>
        </p:txBody>
      </p:sp>
      <p:sp>
        <p:nvSpPr>
          <p:cNvPr id="3" name="Content Placeholder 2"/>
          <p:cNvSpPr>
            <a:spLocks noGrp="1"/>
          </p:cNvSpPr>
          <p:nvPr>
            <p:ph idx="1"/>
          </p:nvPr>
        </p:nvSpPr>
        <p:spPr/>
        <p:txBody>
          <a:bodyPr>
            <a:normAutofit fontScale="85000" lnSpcReduction="20000"/>
          </a:bodyPr>
          <a:lstStyle/>
          <a:p>
            <a:pPr marL="414726" indent="-414726">
              <a:defRPr/>
            </a:pPr>
            <a:r>
              <a:rPr lang="en-US" dirty="0"/>
              <a:t>CCP4MG uses initial steps of the </a:t>
            </a:r>
            <a:r>
              <a:rPr lang="en-US" dirty="0" err="1"/>
              <a:t>MrBUMP</a:t>
            </a:r>
            <a:r>
              <a:rPr lang="en-US" dirty="0"/>
              <a:t> to interactively edit molecular replacement models.</a:t>
            </a:r>
          </a:p>
          <a:p>
            <a:pPr marL="414726" indent="-414726">
              <a:defRPr/>
            </a:pPr>
            <a:r>
              <a:rPr lang="en-US" dirty="0"/>
              <a:t>Scheme:</a:t>
            </a:r>
          </a:p>
          <a:p>
            <a:pPr marL="829452" lvl="1" indent="-414726">
              <a:buFont typeface="Arial"/>
              <a:buChar char="•"/>
              <a:defRPr/>
            </a:pPr>
            <a:r>
              <a:rPr lang="en-US" dirty="0" err="1"/>
              <a:t>MrBUMP</a:t>
            </a:r>
            <a:r>
              <a:rPr lang="en-US" dirty="0"/>
              <a:t> is sent a sequence from CCP4MG</a:t>
            </a:r>
          </a:p>
          <a:p>
            <a:pPr marL="829452" lvl="1" indent="-414726">
              <a:buFont typeface="Arial"/>
              <a:buChar char="•"/>
              <a:defRPr/>
            </a:pPr>
            <a:r>
              <a:rPr lang="en-US" dirty="0"/>
              <a:t>uses the </a:t>
            </a:r>
            <a:r>
              <a:rPr lang="en-US" dirty="0" err="1"/>
              <a:t>phmmer</a:t>
            </a:r>
            <a:r>
              <a:rPr lang="en-US" dirty="0"/>
              <a:t> tool to search for homologous structures with a maximum similarity between them of 100%, 95%, 90%, 70% or 50%.</a:t>
            </a:r>
          </a:p>
          <a:p>
            <a:pPr marL="829452" lvl="1" indent="-414726">
              <a:buFont typeface="Arial"/>
              <a:buChar char="•"/>
              <a:defRPr/>
            </a:pPr>
            <a:r>
              <a:rPr lang="en-US" dirty="0"/>
              <a:t>select just the relevant chains from the structures.</a:t>
            </a:r>
          </a:p>
          <a:p>
            <a:pPr marL="829452" lvl="1" indent="-414726">
              <a:buFont typeface="Arial"/>
              <a:buChar char="•"/>
              <a:defRPr/>
            </a:pPr>
            <a:r>
              <a:rPr lang="en-US" dirty="0"/>
              <a:t>prune side chains.</a:t>
            </a:r>
          </a:p>
          <a:p>
            <a:pPr marL="829452" lvl="1" indent="-414726">
              <a:buFont typeface="Arial"/>
              <a:buChar char="•"/>
              <a:defRPr/>
            </a:pPr>
            <a:r>
              <a:rPr lang="en-US" dirty="0"/>
              <a:t>structurally align the pruned structures (</a:t>
            </a:r>
            <a:r>
              <a:rPr lang="en-US" dirty="0" err="1"/>
              <a:t>gesamt</a:t>
            </a:r>
            <a:r>
              <a:rPr lang="en-US" dirty="0"/>
              <a:t>).</a:t>
            </a:r>
          </a:p>
          <a:p>
            <a:pPr marL="829452" lvl="1" indent="-414726">
              <a:buFont typeface="Arial"/>
              <a:buChar char="•"/>
              <a:defRPr/>
            </a:pPr>
            <a:r>
              <a:rPr lang="en-US" dirty="0"/>
              <a:t>CCP4MG loads the structures and shows a </a:t>
            </a:r>
            <a:r>
              <a:rPr lang="en-US" dirty="0" err="1"/>
              <a:t>MrBump</a:t>
            </a:r>
            <a:r>
              <a:rPr lang="en-US" dirty="0"/>
              <a:t> results window.</a:t>
            </a:r>
          </a:p>
        </p:txBody>
      </p:sp>
    </p:spTree>
    <p:extLst>
      <p:ext uri="{BB962C8B-B14F-4D97-AF65-F5344CB8AC3E}">
        <p14:creationId xmlns:p14="http://schemas.microsoft.com/office/powerpoint/2010/main" val="14531359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CCP4MG and </a:t>
            </a:r>
            <a:r>
              <a:rPr lang="en-US" dirty="0" err="1"/>
              <a:t>MrBUMP</a:t>
            </a:r>
            <a:endParaRPr lang="en-US" dirty="0"/>
          </a:p>
        </p:txBody>
      </p:sp>
      <p:sp>
        <p:nvSpPr>
          <p:cNvPr id="3" name="Content Placeholder 2"/>
          <p:cNvSpPr>
            <a:spLocks noGrp="1"/>
          </p:cNvSpPr>
          <p:nvPr>
            <p:ph idx="1"/>
          </p:nvPr>
        </p:nvSpPr>
        <p:spPr/>
        <p:txBody>
          <a:bodyPr>
            <a:normAutofit lnSpcReduction="10000"/>
          </a:bodyPr>
          <a:lstStyle/>
          <a:p>
            <a:pPr marL="414726" indent="-414726">
              <a:defRPr/>
            </a:pPr>
            <a:r>
              <a:rPr lang="en-US" dirty="0"/>
              <a:t>Then CCP4MG can be used to select subsets of atoms from the newly loaded structures:</a:t>
            </a:r>
          </a:p>
          <a:p>
            <a:pPr marL="829452" lvl="1" indent="-414726">
              <a:buFont typeface="Arial"/>
              <a:buChar char="•"/>
              <a:defRPr/>
            </a:pPr>
            <a:r>
              <a:rPr lang="en-US" dirty="0"/>
              <a:t>Completely hide some structures.</a:t>
            </a:r>
          </a:p>
          <a:p>
            <a:pPr marL="829452" lvl="1" indent="-414726">
              <a:buFont typeface="Arial"/>
              <a:buChar char="•"/>
              <a:defRPr/>
            </a:pPr>
            <a:r>
              <a:rPr lang="en-US" dirty="0"/>
              <a:t>Select e.g. just alpha-helices</a:t>
            </a:r>
          </a:p>
          <a:p>
            <a:pPr marL="829452" lvl="1" indent="-414726">
              <a:buFont typeface="Arial"/>
              <a:buChar char="•"/>
              <a:defRPr/>
            </a:pPr>
            <a:r>
              <a:rPr lang="en-US" dirty="0"/>
              <a:t>Prune terminating loops.</a:t>
            </a:r>
          </a:p>
          <a:p>
            <a:pPr marL="829452" lvl="1" indent="-414726">
              <a:buFont typeface="Arial"/>
              <a:buChar char="•"/>
              <a:defRPr/>
            </a:pPr>
            <a:r>
              <a:rPr lang="en-US" dirty="0"/>
              <a:t>Whatever … (including “</a:t>
            </a:r>
            <a:r>
              <a:rPr lang="en-US" dirty="0" err="1"/>
              <a:t>gesamt</a:t>
            </a:r>
            <a:r>
              <a:rPr lang="en-US" dirty="0"/>
              <a:t> variance slider”).</a:t>
            </a:r>
          </a:p>
          <a:p>
            <a:pPr marL="414726" indent="-414726">
              <a:defRPr/>
            </a:pPr>
            <a:r>
              <a:rPr lang="en-US" dirty="0"/>
              <a:t>And then everything visible can be saved into one ensemble coordinate file for use in a molecular replacement calculation.</a:t>
            </a:r>
          </a:p>
        </p:txBody>
      </p:sp>
    </p:spTree>
    <p:extLst>
      <p:ext uri="{BB962C8B-B14F-4D97-AF65-F5344CB8AC3E}">
        <p14:creationId xmlns:p14="http://schemas.microsoft.com/office/powerpoint/2010/main" val="493492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5D454694-1B2F-7D4E-8C17-687104A5A6E9}"/>
              </a:ext>
            </a:extLst>
          </p:cNvPr>
          <p:cNvPicPr>
            <a:picLocks noChangeAspect="1"/>
          </p:cNvPicPr>
          <p:nvPr/>
        </p:nvPicPr>
        <p:blipFill>
          <a:blip r:embed="rId2"/>
          <a:stretch>
            <a:fillRect/>
          </a:stretch>
        </p:blipFill>
        <p:spPr>
          <a:xfrm>
            <a:off x="0" y="689224"/>
            <a:ext cx="9144000" cy="5479551"/>
          </a:xfrm>
          <a:prstGeom prst="rect">
            <a:avLst/>
          </a:prstGeom>
        </p:spPr>
      </p:pic>
    </p:spTree>
    <p:extLst>
      <p:ext uri="{BB962C8B-B14F-4D97-AF65-F5344CB8AC3E}">
        <p14:creationId xmlns:p14="http://schemas.microsoft.com/office/powerpoint/2010/main" val="18401559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 email&#10;&#10;Description automatically generated">
            <a:extLst>
              <a:ext uri="{FF2B5EF4-FFF2-40B4-BE49-F238E27FC236}">
                <a16:creationId xmlns:a16="http://schemas.microsoft.com/office/drawing/2014/main" id="{55A423C5-FB3E-0680-6D12-293516819425}"/>
              </a:ext>
            </a:extLst>
          </p:cNvPr>
          <p:cNvPicPr>
            <a:picLocks noChangeAspect="1"/>
          </p:cNvPicPr>
          <p:nvPr/>
        </p:nvPicPr>
        <p:blipFill>
          <a:blip r:embed="rId2"/>
          <a:stretch>
            <a:fillRect/>
          </a:stretch>
        </p:blipFill>
        <p:spPr>
          <a:xfrm>
            <a:off x="0" y="723927"/>
            <a:ext cx="9144000" cy="5410145"/>
          </a:xfrm>
          <a:prstGeom prst="rect">
            <a:avLst/>
          </a:prstGeom>
        </p:spPr>
      </p:pic>
    </p:spTree>
    <p:extLst>
      <p:ext uri="{BB962C8B-B14F-4D97-AF65-F5344CB8AC3E}">
        <p14:creationId xmlns:p14="http://schemas.microsoft.com/office/powerpoint/2010/main" val="2504956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Grp="1" noChangeArrowheads="1"/>
          </p:cNvSpPr>
          <p:nvPr>
            <p:ph type="title" idx="4294967295"/>
          </p:nvPr>
        </p:nvSpPr>
        <p:spPr>
          <a:xfrm>
            <a:off x="444961" y="180019"/>
            <a:ext cx="8228160" cy="1144920"/>
          </a:xfrm>
        </p:spPr>
        <p:txBody>
          <a:bodyPr tIns="39203"/>
          <a:lstStyle/>
          <a:p>
            <a:pP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a:latin typeface="Arial" charset="0"/>
                <a:ea typeface="ＭＳ Ｐゴシック" charset="0"/>
              </a:rPr>
              <a:t>Worm scaled by B-factor</a:t>
            </a:r>
          </a:p>
        </p:txBody>
      </p:sp>
      <p:pic>
        <p:nvPicPr>
          <p:cNvPr id="829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280" y="1111797"/>
            <a:ext cx="7632000" cy="5551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475240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A4B9C438-02F1-9E7A-414B-0A7191CC5BE1}"/>
              </a:ext>
            </a:extLst>
          </p:cNvPr>
          <p:cNvPicPr>
            <a:picLocks noChangeAspect="1"/>
          </p:cNvPicPr>
          <p:nvPr/>
        </p:nvPicPr>
        <p:blipFill>
          <a:blip r:embed="rId2"/>
          <a:stretch>
            <a:fillRect/>
          </a:stretch>
        </p:blipFill>
        <p:spPr>
          <a:xfrm>
            <a:off x="0" y="596502"/>
            <a:ext cx="9144000" cy="5664993"/>
          </a:xfrm>
          <a:prstGeom prst="rect">
            <a:avLst/>
          </a:prstGeom>
        </p:spPr>
      </p:pic>
      <p:sp>
        <p:nvSpPr>
          <p:cNvPr id="6" name="Oval 5">
            <a:extLst>
              <a:ext uri="{FF2B5EF4-FFF2-40B4-BE49-F238E27FC236}">
                <a16:creationId xmlns:a16="http://schemas.microsoft.com/office/drawing/2014/main" id="{400A8720-9582-3549-8368-4187C878141F}"/>
              </a:ext>
            </a:extLst>
          </p:cNvPr>
          <p:cNvSpPr/>
          <p:nvPr/>
        </p:nvSpPr>
        <p:spPr>
          <a:xfrm>
            <a:off x="5296395" y="5225143"/>
            <a:ext cx="3716976" cy="47501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lIns="91430" tIns="45715" rIns="91430" bIns="45715" anchor="ctr"/>
          <a:lstStyle/>
          <a:p>
            <a:pPr algn="ctr">
              <a:defRPr/>
            </a:pPr>
            <a:endParaRPr lang="en-US">
              <a:solidFill>
                <a:srgbClr val="FF0000"/>
              </a:solidFill>
            </a:endParaRPr>
          </a:p>
        </p:txBody>
      </p:sp>
      <p:sp>
        <p:nvSpPr>
          <p:cNvPr id="9" name="TextBox 8">
            <a:extLst>
              <a:ext uri="{FF2B5EF4-FFF2-40B4-BE49-F238E27FC236}">
                <a16:creationId xmlns:a16="http://schemas.microsoft.com/office/drawing/2014/main" id="{BC447D29-3BE1-FC44-8181-8BCB827B1D89}"/>
              </a:ext>
            </a:extLst>
          </p:cNvPr>
          <p:cNvSpPr txBox="1"/>
          <p:nvPr/>
        </p:nvSpPr>
        <p:spPr>
          <a:xfrm>
            <a:off x="4964289" y="4946073"/>
            <a:ext cx="1767343" cy="369332"/>
          </a:xfrm>
          <a:prstGeom prst="rect">
            <a:avLst/>
          </a:prstGeom>
          <a:noFill/>
        </p:spPr>
        <p:txBody>
          <a:bodyPr wrap="none" rtlCol="0">
            <a:spAutoFit/>
          </a:bodyPr>
          <a:lstStyle/>
          <a:p>
            <a:r>
              <a:rPr lang="en-US" dirty="0"/>
              <a:t>“Variance slider”</a:t>
            </a:r>
          </a:p>
        </p:txBody>
      </p:sp>
    </p:spTree>
    <p:extLst>
      <p:ext uri="{BB962C8B-B14F-4D97-AF65-F5344CB8AC3E}">
        <p14:creationId xmlns:p14="http://schemas.microsoft.com/office/powerpoint/2010/main" val="480147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1" descr="Screen Shot 2016-01-07 at 14.19.4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45008"/>
            <a:ext cx="9144000" cy="5965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Oval 3"/>
          <p:cNvSpPr/>
          <p:nvPr/>
        </p:nvSpPr>
        <p:spPr>
          <a:xfrm>
            <a:off x="300960" y="3273464"/>
            <a:ext cx="2436480" cy="540056"/>
          </a:xfrm>
          <a:prstGeom prst="ellipse">
            <a:avLst/>
          </a:prstGeom>
          <a:noFill/>
          <a:ln w="76200" cmpd="sng">
            <a:solidFill>
              <a:schemeClr val="accent2"/>
            </a:solidFill>
          </a:ln>
        </p:spPr>
        <p:style>
          <a:lnRef idx="1">
            <a:schemeClr val="accent1"/>
          </a:lnRef>
          <a:fillRef idx="3">
            <a:schemeClr val="accent1"/>
          </a:fillRef>
          <a:effectRef idx="2">
            <a:schemeClr val="accent1"/>
          </a:effectRef>
          <a:fontRef idx="minor">
            <a:schemeClr val="lt1"/>
          </a:fontRef>
        </p:style>
        <p:txBody>
          <a:bodyPr lIns="91430" tIns="45715" rIns="91430" bIns="45715"/>
          <a:lstStyle/>
          <a:p>
            <a:pPr>
              <a:defRPr/>
            </a:pPr>
            <a:endParaRPr lang="en-US"/>
          </a:p>
        </p:txBody>
      </p:sp>
      <p:sp>
        <p:nvSpPr>
          <p:cNvPr id="5" name="Oval 4"/>
          <p:cNvSpPr/>
          <p:nvPr/>
        </p:nvSpPr>
        <p:spPr>
          <a:xfrm>
            <a:off x="300960" y="2526026"/>
            <a:ext cx="2436480" cy="540057"/>
          </a:xfrm>
          <a:prstGeom prst="ellipse">
            <a:avLst/>
          </a:prstGeom>
          <a:noFill/>
          <a:ln w="76200" cmpd="sng">
            <a:solidFill>
              <a:schemeClr val="accent2"/>
            </a:solidFill>
          </a:ln>
        </p:spPr>
        <p:style>
          <a:lnRef idx="1">
            <a:schemeClr val="accent1"/>
          </a:lnRef>
          <a:fillRef idx="3">
            <a:schemeClr val="accent1"/>
          </a:fillRef>
          <a:effectRef idx="2">
            <a:schemeClr val="accent1"/>
          </a:effectRef>
          <a:fontRef idx="minor">
            <a:schemeClr val="lt1"/>
          </a:fontRef>
        </p:style>
        <p:txBody>
          <a:bodyPr lIns="91430" tIns="45715" rIns="91430" bIns="45715"/>
          <a:lstStyle/>
          <a:p>
            <a:pPr>
              <a:defRPr/>
            </a:pPr>
            <a:endParaRPr lang="en-US"/>
          </a:p>
        </p:txBody>
      </p:sp>
    </p:spTree>
    <p:extLst>
      <p:ext uri="{BB962C8B-B14F-4D97-AF65-F5344CB8AC3E}">
        <p14:creationId xmlns:p14="http://schemas.microsoft.com/office/powerpoint/2010/main" val="33347011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Other details</a:t>
            </a:r>
          </a:p>
        </p:txBody>
      </p:sp>
      <p:sp>
        <p:nvSpPr>
          <p:cNvPr id="3" name="Content Placeholder 2"/>
          <p:cNvSpPr>
            <a:spLocks noGrp="1"/>
          </p:cNvSpPr>
          <p:nvPr>
            <p:ph idx="1"/>
          </p:nvPr>
        </p:nvSpPr>
        <p:spPr/>
        <p:txBody>
          <a:bodyPr>
            <a:normAutofit lnSpcReduction="10000"/>
          </a:bodyPr>
          <a:lstStyle/>
          <a:p>
            <a:pPr marL="414726" indent="-414726">
              <a:defRPr/>
            </a:pPr>
            <a:r>
              <a:rPr lang="en-US" dirty="0"/>
              <a:t>Only final ensemble (or individual structures) are saved to i2 database. All </a:t>
            </a:r>
            <a:r>
              <a:rPr lang="en-US" dirty="0" err="1"/>
              <a:t>MrBUMP</a:t>
            </a:r>
            <a:r>
              <a:rPr lang="en-US" dirty="0"/>
              <a:t> results and model are save in ~/.CCP4MG/</a:t>
            </a:r>
            <a:r>
              <a:rPr lang="en-US" dirty="0" err="1"/>
              <a:t>mrbump_results</a:t>
            </a:r>
            <a:r>
              <a:rPr lang="en-US" dirty="0"/>
              <a:t>.</a:t>
            </a:r>
          </a:p>
          <a:p>
            <a:pPr marL="414726" indent="-414726">
              <a:defRPr/>
            </a:pPr>
            <a:r>
              <a:rPr lang="en-US" dirty="0"/>
              <a:t>Results from previous jobs can be loaded in later sessions without having to rerun the </a:t>
            </a:r>
            <a:r>
              <a:rPr lang="en-US" dirty="0" err="1"/>
              <a:t>MrBUMP</a:t>
            </a:r>
            <a:r>
              <a:rPr lang="en-US" dirty="0"/>
              <a:t> search.</a:t>
            </a:r>
          </a:p>
          <a:p>
            <a:pPr marL="414726" indent="-414726">
              <a:defRPr/>
            </a:pPr>
            <a:r>
              <a:rPr lang="en-US" dirty="0"/>
              <a:t>Results can be deleted when no longer of interest.</a:t>
            </a:r>
          </a:p>
        </p:txBody>
      </p:sp>
    </p:spTree>
    <p:extLst>
      <p:ext uri="{BB962C8B-B14F-4D97-AF65-F5344CB8AC3E}">
        <p14:creationId xmlns:p14="http://schemas.microsoft.com/office/powerpoint/2010/main" val="2578041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Grp="1" noChangeArrowheads="1"/>
          </p:cNvSpPr>
          <p:nvPr>
            <p:ph type="title" idx="4294967295"/>
          </p:nvPr>
        </p:nvSpPr>
        <p:spPr>
          <a:xfrm>
            <a:off x="456481" y="313953"/>
            <a:ext cx="8228160" cy="1062832"/>
          </a:xfrm>
        </p:spPr>
        <p:txBody>
          <a:bodyPr tIns="35268"/>
          <a:lstStyle/>
          <a:p>
            <a:pPr>
              <a:buSzPct val="45000"/>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Movies</a:t>
            </a:r>
          </a:p>
        </p:txBody>
      </p:sp>
      <p:sp>
        <p:nvSpPr>
          <p:cNvPr id="45058" name="Rectangle 2"/>
          <p:cNvSpPr>
            <a:spLocks noGrp="1" noChangeArrowheads="1"/>
          </p:cNvSpPr>
          <p:nvPr>
            <p:ph type="body" idx="4294967295"/>
          </p:nvPr>
        </p:nvSpPr>
        <p:spPr>
          <a:xfrm>
            <a:off x="456481" y="1604329"/>
            <a:ext cx="8228160" cy="4444307"/>
          </a:xfrm>
        </p:spPr>
        <p:txBody>
          <a:bodyPr tIns="25471"/>
          <a:lstStyle/>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Movies are creates by defining a series of “key frames” and then (optionally) interpolating between them.</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Key frames may also define simple transformations (rock, roll, etc.)</a:t>
            </a:r>
          </a:p>
          <a:p>
            <a:pPr marL="390246" indent="-293764">
              <a:spcAft>
                <a:spcPts val="1293"/>
              </a:spcAft>
              <a:buSzPct val="45000"/>
              <a:buFont typeface="Wingdings" charset="0"/>
              <a:buChar char=""/>
              <a:tabLst>
                <a:tab pos="407526" algn="l"/>
                <a:tab pos="815052" algn="l"/>
                <a:tab pos="1222578" algn="l"/>
                <a:tab pos="1630104" algn="l"/>
                <a:tab pos="2037631" algn="l"/>
                <a:tab pos="2445156" algn="l"/>
                <a:tab pos="2852683" algn="l"/>
                <a:tab pos="3260208" algn="l"/>
                <a:tab pos="3667735" algn="l"/>
                <a:tab pos="4075260" algn="l"/>
                <a:tab pos="4482787" algn="l"/>
                <a:tab pos="4890312" algn="l"/>
                <a:tab pos="5297839" algn="l"/>
                <a:tab pos="5705364" algn="l"/>
                <a:tab pos="6112891" algn="l"/>
                <a:tab pos="6520416" algn="l"/>
                <a:tab pos="6927943" algn="l"/>
                <a:tab pos="7335468" algn="l"/>
                <a:tab pos="7742995" algn="l"/>
                <a:tab pos="8150520" algn="l"/>
              </a:tabLst>
            </a:pPr>
            <a:r>
              <a:rPr lang="en-GB" dirty="0">
                <a:latin typeface="Arial" charset="0"/>
                <a:ea typeface="ＭＳ Ｐゴシック" charset="0"/>
              </a:rPr>
              <a:t>Movies can be created either as animated gifs or as MPEG streams.</a:t>
            </a:r>
          </a:p>
        </p:txBody>
      </p:sp>
    </p:spTree>
    <p:extLst>
      <p:ext uri="{BB962C8B-B14F-4D97-AF65-F5344CB8AC3E}">
        <p14:creationId xmlns:p14="http://schemas.microsoft.com/office/powerpoint/2010/main" val="7351980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81" y="671111"/>
            <a:ext cx="9142560" cy="6110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06420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CCP4MG</a:t>
            </a:r>
          </a:p>
        </p:txBody>
      </p:sp>
      <p:sp>
        <p:nvSpPr>
          <p:cNvPr id="3" name="Content Placeholder 2"/>
          <p:cNvSpPr>
            <a:spLocks noGrp="1"/>
          </p:cNvSpPr>
          <p:nvPr>
            <p:ph idx="1"/>
          </p:nvPr>
        </p:nvSpPr>
        <p:spPr/>
        <p:txBody>
          <a:bodyPr/>
          <a:lstStyle/>
          <a:p>
            <a:r>
              <a:rPr lang="en-US" dirty="0"/>
              <a:t>Distributed with the CCP4 Suite (except for software to compile movies) :</a:t>
            </a:r>
            <a:br>
              <a:rPr lang="en-US" dirty="0"/>
            </a:br>
            <a:r>
              <a:rPr lang="en-US" dirty="0">
                <a:hlinkClick r:id="rId2"/>
              </a:rPr>
              <a:t>http://www.ccp4.ac.uk</a:t>
            </a:r>
            <a:endParaRPr lang="en-US" dirty="0"/>
          </a:p>
          <a:p>
            <a:r>
              <a:rPr lang="en-US" dirty="0"/>
              <a:t>“Standalone” versions (including movie software </a:t>
            </a:r>
            <a:r>
              <a:rPr lang="en-US" i="1" dirty="0" err="1"/>
              <a:t>ffmpeg</a:t>
            </a:r>
            <a:r>
              <a:rPr lang="en-US" dirty="0"/>
              <a:t>):</a:t>
            </a:r>
            <a:br>
              <a:rPr lang="en-US" dirty="0"/>
            </a:br>
            <a:r>
              <a:rPr lang="en-US" dirty="0">
                <a:hlinkClick r:id="rId3"/>
              </a:rPr>
              <a:t>http://legacy.ccp4.ac.uk/MG</a:t>
            </a:r>
            <a:endParaRPr lang="en-US" dirty="0"/>
          </a:p>
          <a:p>
            <a:r>
              <a:rPr lang="en-US" dirty="0"/>
              <a:t>Current version 2.11.0.</a:t>
            </a:r>
          </a:p>
        </p:txBody>
      </p:sp>
    </p:spTree>
    <p:extLst>
      <p:ext uri="{BB962C8B-B14F-4D97-AF65-F5344CB8AC3E}">
        <p14:creationId xmlns:p14="http://schemas.microsoft.com/office/powerpoint/2010/main" val="19018605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ea typeface="ＭＳ Ｐゴシック" charset="0"/>
              </a:rPr>
              <a:t>Acknowledgements</a:t>
            </a:r>
            <a:endParaRPr lang="en-US" dirty="0"/>
          </a:p>
        </p:txBody>
      </p:sp>
      <p:sp>
        <p:nvSpPr>
          <p:cNvPr id="3" name="Content Placeholder 2"/>
          <p:cNvSpPr>
            <a:spLocks noGrp="1"/>
          </p:cNvSpPr>
          <p:nvPr>
            <p:ph sz="half" idx="1"/>
          </p:nvPr>
        </p:nvSpPr>
        <p:spPr>
          <a:xfrm>
            <a:off x="457200" y="1600200"/>
            <a:ext cx="4038600" cy="4869530"/>
          </a:xfrm>
        </p:spPr>
        <p:txBody>
          <a:bodyPr>
            <a:normAutofit fontScale="92500" lnSpcReduction="20000"/>
          </a:bodyPr>
          <a:lstStyle/>
          <a:p>
            <a:r>
              <a:rPr lang="en-US" dirty="0"/>
              <a:t>Programming:</a:t>
            </a:r>
          </a:p>
          <a:p>
            <a:pPr lvl="1"/>
            <a:r>
              <a:rPr lang="en-US" dirty="0"/>
              <a:t>Liz </a:t>
            </a:r>
            <a:r>
              <a:rPr lang="en-US" dirty="0" err="1"/>
              <a:t>Potterton</a:t>
            </a:r>
            <a:endParaRPr lang="en-US" dirty="0"/>
          </a:p>
          <a:p>
            <a:pPr lvl="1"/>
            <a:r>
              <a:rPr lang="en-US" dirty="0"/>
              <a:t>Eugene </a:t>
            </a:r>
            <a:r>
              <a:rPr lang="en-US" dirty="0" err="1"/>
              <a:t>Krissenel</a:t>
            </a:r>
            <a:endParaRPr lang="en-US" dirty="0"/>
          </a:p>
          <a:p>
            <a:pPr lvl="1"/>
            <a:r>
              <a:rPr lang="en-US" dirty="0"/>
              <a:t>Kevin </a:t>
            </a:r>
            <a:r>
              <a:rPr lang="en-US" dirty="0" err="1"/>
              <a:t>Cowtan</a:t>
            </a:r>
            <a:endParaRPr lang="en-US" dirty="0"/>
          </a:p>
          <a:p>
            <a:pPr lvl="1"/>
            <a:r>
              <a:rPr lang="en-US" dirty="0"/>
              <a:t>Paul </a:t>
            </a:r>
            <a:r>
              <a:rPr lang="en-US" dirty="0" err="1"/>
              <a:t>Emsley</a:t>
            </a:r>
            <a:endParaRPr lang="en-US" dirty="0"/>
          </a:p>
          <a:p>
            <a:pPr lvl="1"/>
            <a:r>
              <a:rPr lang="en-US" dirty="0"/>
              <a:t>Martin Noble</a:t>
            </a:r>
          </a:p>
          <a:p>
            <a:pPr lvl="1"/>
            <a:r>
              <a:rPr lang="en-US" dirty="0"/>
              <a:t>Jan Gruber</a:t>
            </a:r>
          </a:p>
          <a:p>
            <a:pPr lvl="1"/>
            <a:r>
              <a:rPr lang="en-US" dirty="0"/>
              <a:t>Bernhard </a:t>
            </a:r>
            <a:r>
              <a:rPr lang="en-US" dirty="0" err="1"/>
              <a:t>Lohkamp</a:t>
            </a:r>
            <a:endParaRPr lang="en-US" dirty="0"/>
          </a:p>
          <a:p>
            <a:pPr lvl="1"/>
            <a:r>
              <a:rPr lang="en-US" dirty="0"/>
              <a:t>Rob Nicholls</a:t>
            </a:r>
          </a:p>
          <a:p>
            <a:pPr lvl="1"/>
            <a:r>
              <a:rPr lang="en-US" dirty="0"/>
              <a:t>Jon </a:t>
            </a:r>
            <a:r>
              <a:rPr lang="en-US" dirty="0" err="1"/>
              <a:t>Agirre</a:t>
            </a:r>
            <a:endParaRPr lang="en-US" dirty="0"/>
          </a:p>
          <a:p>
            <a:pPr lvl="1"/>
            <a:r>
              <a:rPr lang="en-US" dirty="0"/>
              <a:t>Ronan Keegan</a:t>
            </a:r>
          </a:p>
          <a:p>
            <a:endParaRPr lang="en-US" dirty="0"/>
          </a:p>
        </p:txBody>
      </p:sp>
      <p:sp>
        <p:nvSpPr>
          <p:cNvPr id="4" name="Content Placeholder 3"/>
          <p:cNvSpPr>
            <a:spLocks noGrp="1"/>
          </p:cNvSpPr>
          <p:nvPr>
            <p:ph sz="half" idx="2"/>
          </p:nvPr>
        </p:nvSpPr>
        <p:spPr>
          <a:xfrm>
            <a:off x="4648200" y="1600201"/>
            <a:ext cx="4038600" cy="3325031"/>
          </a:xfrm>
        </p:spPr>
        <p:txBody>
          <a:bodyPr>
            <a:normAutofit fontScale="92500" lnSpcReduction="20000"/>
          </a:bodyPr>
          <a:lstStyle/>
          <a:p>
            <a:r>
              <a:rPr lang="en-US" dirty="0"/>
              <a:t>General Help/Support and ideas:</a:t>
            </a:r>
          </a:p>
          <a:p>
            <a:pPr lvl="1"/>
            <a:r>
              <a:rPr lang="en-US" dirty="0"/>
              <a:t>Keith Wilson</a:t>
            </a:r>
          </a:p>
          <a:p>
            <a:pPr lvl="1"/>
            <a:r>
              <a:rPr lang="en-US" dirty="0"/>
              <a:t>Phil Evans</a:t>
            </a:r>
          </a:p>
          <a:p>
            <a:pPr lvl="1"/>
            <a:r>
              <a:rPr lang="en-US" dirty="0"/>
              <a:t>CCP4 staff: Charles Ballard, </a:t>
            </a:r>
            <a:r>
              <a:rPr lang="en-US" dirty="0" err="1"/>
              <a:t>Marcin</a:t>
            </a:r>
            <a:r>
              <a:rPr lang="en-US" dirty="0"/>
              <a:t> </a:t>
            </a:r>
            <a:r>
              <a:rPr lang="en-US" dirty="0" err="1"/>
              <a:t>Wojdyr</a:t>
            </a:r>
            <a:r>
              <a:rPr lang="en-US" dirty="0"/>
              <a:t>, </a:t>
            </a:r>
            <a:r>
              <a:rPr lang="en-US" dirty="0" err="1"/>
              <a:t>Andrey</a:t>
            </a:r>
            <a:r>
              <a:rPr lang="en-US" dirty="0"/>
              <a:t> </a:t>
            </a:r>
            <a:r>
              <a:rPr lang="en-US" dirty="0" err="1"/>
              <a:t>Lebedev</a:t>
            </a:r>
            <a:r>
              <a:rPr lang="en-US" dirty="0"/>
              <a:t>, Ville </a:t>
            </a:r>
            <a:r>
              <a:rPr lang="en-US" dirty="0" err="1"/>
              <a:t>Uski</a:t>
            </a:r>
            <a:r>
              <a:rPr lang="en-US" dirty="0"/>
              <a:t>, David Waterman. </a:t>
            </a:r>
          </a:p>
          <a:p>
            <a:r>
              <a:rPr lang="en-US" dirty="0"/>
              <a:t>Funding:</a:t>
            </a:r>
          </a:p>
          <a:p>
            <a:pPr lvl="1"/>
            <a:r>
              <a:rPr lang="en-US" dirty="0"/>
              <a:t>CCP4</a:t>
            </a:r>
          </a:p>
        </p:txBody>
      </p:sp>
    </p:spTree>
    <p:extLst>
      <p:ext uri="{BB962C8B-B14F-4D97-AF65-F5344CB8AC3E}">
        <p14:creationId xmlns:p14="http://schemas.microsoft.com/office/powerpoint/2010/main" val="2785245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noChangeArrowheads="1"/>
          </p:cNvSpPr>
          <p:nvPr>
            <p:ph type="title"/>
          </p:nvPr>
        </p:nvSpPr>
        <p:spPr/>
        <p:txBody>
          <a:bodyPr/>
          <a:lstStyle/>
          <a:p>
            <a:pPr eaLnBrk="1"/>
            <a:r>
              <a:rPr lang="en-US">
                <a:latin typeface="Arial" charset="0"/>
                <a:ea typeface="ＭＳ Ｐゴシック" charset="0"/>
              </a:rPr>
              <a:t>Bloboids</a:t>
            </a:r>
          </a:p>
        </p:txBody>
      </p:sp>
      <p:pic>
        <p:nvPicPr>
          <p:cNvPr id="84994" name="Picture 3" descr="bloboid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7120" y="1077234"/>
            <a:ext cx="6269760" cy="55690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33214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noChangeArrowheads="1"/>
          </p:cNvSpPr>
          <p:nvPr>
            <p:ph type="title"/>
          </p:nvPr>
        </p:nvSpPr>
        <p:spPr/>
        <p:txBody>
          <a:bodyPr/>
          <a:lstStyle/>
          <a:p>
            <a:pPr eaLnBrk="1"/>
            <a:r>
              <a:rPr lang="en-US" sz="3600">
                <a:latin typeface="Arial" charset="0"/>
                <a:ea typeface="ＭＳ Ｐゴシック" charset="0"/>
              </a:rPr>
              <a:t>Multiple bonds</a:t>
            </a:r>
          </a:p>
        </p:txBody>
      </p:sp>
      <p:pic>
        <p:nvPicPr>
          <p:cNvPr id="86018" name="Picture 2" descr="a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45121" y="946180"/>
            <a:ext cx="4376160" cy="4169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6020" name="Picture 4" descr="gwb.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946180"/>
            <a:ext cx="4376160" cy="4169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6021" name="TextBox 5"/>
          <p:cNvSpPr txBox="1">
            <a:spLocks noChangeArrowheads="1"/>
          </p:cNvSpPr>
          <p:nvPr/>
        </p:nvSpPr>
        <p:spPr bwMode="auto">
          <a:xfrm>
            <a:off x="2024640" y="1535201"/>
            <a:ext cx="1235448" cy="3445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dirty="0"/>
              <a:t>GWB (1tkx)</a:t>
            </a:r>
          </a:p>
        </p:txBody>
      </p:sp>
      <p:sp>
        <p:nvSpPr>
          <p:cNvPr id="86023" name="TextBox 7"/>
          <p:cNvSpPr txBox="1">
            <a:spLocks noChangeArrowheads="1"/>
          </p:cNvSpPr>
          <p:nvPr/>
        </p:nvSpPr>
        <p:spPr bwMode="auto">
          <a:xfrm>
            <a:off x="6400801" y="2187590"/>
            <a:ext cx="1226995" cy="3445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p>
            <a:pPr eaLnBrk="1">
              <a:lnSpc>
                <a:spcPct val="93000"/>
              </a:lnSpc>
              <a:buClr>
                <a:srgbClr val="000000"/>
              </a:buClr>
              <a:buSzPct val="100000"/>
              <a:buFont typeface="Times New Roman" charset="0"/>
              <a:buNone/>
            </a:pPr>
            <a:r>
              <a:rPr lang="en-US" dirty="0"/>
              <a:t>ANT (274d)</a:t>
            </a:r>
          </a:p>
        </p:txBody>
      </p:sp>
      <p:pic>
        <p:nvPicPr>
          <p:cNvPr id="3" name="Picture 2" descr="A picture containing indoor, sitting, looking, table&#10;&#10;Description automatically generated">
            <a:extLst>
              <a:ext uri="{FF2B5EF4-FFF2-40B4-BE49-F238E27FC236}">
                <a16:creationId xmlns:a16="http://schemas.microsoft.com/office/drawing/2014/main" id="{B6EE6FA8-01B7-1F4A-BD66-79150A0ACB11}"/>
              </a:ext>
            </a:extLst>
          </p:cNvPr>
          <p:cNvPicPr>
            <a:picLocks noChangeAspect="1"/>
          </p:cNvPicPr>
          <p:nvPr/>
        </p:nvPicPr>
        <p:blipFill>
          <a:blip r:embed="rId4"/>
          <a:stretch>
            <a:fillRect/>
          </a:stretch>
        </p:blipFill>
        <p:spPr>
          <a:xfrm>
            <a:off x="1925783" y="3606385"/>
            <a:ext cx="5078700" cy="3308530"/>
          </a:xfrm>
          <a:prstGeom prst="rect">
            <a:avLst/>
          </a:prstGeom>
        </p:spPr>
      </p:pic>
      <p:sp>
        <p:nvSpPr>
          <p:cNvPr id="4" name="Rectangle 3">
            <a:extLst>
              <a:ext uri="{FF2B5EF4-FFF2-40B4-BE49-F238E27FC236}">
                <a16:creationId xmlns:a16="http://schemas.microsoft.com/office/drawing/2014/main" id="{F2AE24EA-5A8D-A54C-AE10-572738D7604E}"/>
              </a:ext>
            </a:extLst>
          </p:cNvPr>
          <p:cNvSpPr/>
          <p:nvPr/>
        </p:nvSpPr>
        <p:spPr>
          <a:xfrm>
            <a:off x="5137868" y="5949782"/>
            <a:ext cx="1236236" cy="349968"/>
          </a:xfrm>
          <a:prstGeom prst="rect">
            <a:avLst/>
          </a:prstGeom>
        </p:spPr>
        <p:txBody>
          <a:bodyPr wrap="none">
            <a:spAutoFit/>
          </a:bodyPr>
          <a:lstStyle/>
          <a:p>
            <a:pPr>
              <a:lnSpc>
                <a:spcPct val="93000"/>
              </a:lnSpc>
              <a:buClr>
                <a:srgbClr val="000000"/>
              </a:buClr>
              <a:buSzPct val="100000"/>
            </a:pPr>
            <a:r>
              <a:rPr lang="en-US" dirty="0"/>
              <a:t>DCB (4a3h)</a:t>
            </a:r>
          </a:p>
        </p:txBody>
      </p:sp>
    </p:spTree>
    <p:extLst>
      <p:ext uri="{BB962C8B-B14F-4D97-AF65-F5344CB8AC3E}">
        <p14:creationId xmlns:p14="http://schemas.microsoft.com/office/powerpoint/2010/main" val="11631312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1956</TotalTime>
  <Words>2119</Words>
  <Application>Microsoft Macintosh PowerPoint</Application>
  <PresentationFormat>On-screen Show (4:3)</PresentationFormat>
  <Paragraphs>261</Paragraphs>
  <Slides>76</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Arial</vt:lpstr>
      <vt:lpstr>Calibri</vt:lpstr>
      <vt:lpstr>Courier New</vt:lpstr>
      <vt:lpstr>StarSymbol</vt:lpstr>
      <vt:lpstr>Times New Roman</vt:lpstr>
      <vt:lpstr>Wingdings</vt:lpstr>
      <vt:lpstr>Office Theme</vt:lpstr>
      <vt:lpstr>CCP4MG</vt:lpstr>
      <vt:lpstr>Introduction</vt:lpstr>
      <vt:lpstr>Displaying Molecules (styles)</vt:lpstr>
      <vt:lpstr>PowerPoint Presentation</vt:lpstr>
      <vt:lpstr>PowerPoint Presentation</vt:lpstr>
      <vt:lpstr>PowerPoint Presentation</vt:lpstr>
      <vt:lpstr>Worm scaled by B-factor</vt:lpstr>
      <vt:lpstr>Bloboids</vt:lpstr>
      <vt:lpstr>Multiple bonds</vt:lpstr>
      <vt:lpstr>The program interface (introduction)</vt:lpstr>
      <vt:lpstr>PowerPoint Presentation</vt:lpstr>
      <vt:lpstr>Atom Selections</vt:lpstr>
      <vt:lpstr>PowerPoint Presentation</vt:lpstr>
      <vt:lpstr>PowerPoint Presentation</vt:lpstr>
      <vt:lpstr>PowerPoint Presentation</vt:lpstr>
      <vt:lpstr>PowerPoint Presentation</vt:lpstr>
      <vt:lpstr>Picture Wizard</vt:lpstr>
      <vt:lpstr>PowerPoint Presentation</vt:lpstr>
      <vt:lpstr>PowerPoint Presentation</vt:lpstr>
      <vt:lpstr>PowerPoint Presentation</vt:lpstr>
      <vt:lpstr>PowerPoint Presentation</vt:lpstr>
      <vt:lpstr>PowerPoint Presentation</vt:lpstr>
      <vt:lpstr>PowerPoint Presentation</vt:lpstr>
      <vt:lpstr>Simplified Display Table</vt:lpstr>
      <vt:lpstr>Electron Density</vt:lpstr>
      <vt:lpstr>PowerPoint Presentation</vt:lpstr>
      <vt:lpstr>PowerPoint Presentation</vt:lpstr>
      <vt:lpstr>Electron Microscopy Maps</vt:lpstr>
      <vt:lpstr>PowerPoint Presentation</vt:lpstr>
      <vt:lpstr>PowerPoint Presentation</vt:lpstr>
      <vt:lpstr>PowerPoint Presentation</vt:lpstr>
      <vt:lpstr>Symmetry</vt:lpstr>
      <vt:lpstr>Biological Assemblies</vt:lpstr>
      <vt:lpstr>PowerPoint Presentation</vt:lpstr>
      <vt:lpstr>Shadows and Occlusion</vt:lpstr>
      <vt:lpstr>PowerPoint Presentation</vt:lpstr>
      <vt:lpstr>PowerPoint Presentation</vt:lpstr>
      <vt:lpstr>PowerPoint Presentation</vt:lpstr>
      <vt:lpstr>PowerPoint Presentation</vt:lpstr>
      <vt:lpstr>PowerPoint Presentation</vt:lpstr>
      <vt:lpstr>“Perfect spheres”</vt:lpstr>
      <vt:lpstr>PowerPoint Presentation</vt:lpstr>
      <vt:lpstr>PowerPoint Presentation</vt:lpstr>
      <vt:lpstr>PowerPoint Presentation</vt:lpstr>
      <vt:lpstr>PowerPoint Presentation</vt:lpstr>
      <vt:lpstr>Other Display Details</vt:lpstr>
      <vt:lpstr>“Rendering”</vt:lpstr>
      <vt:lpstr>Render vs. Screenshot</vt:lpstr>
      <vt:lpstr>“Batch” rendering</vt:lpstr>
      <vt:lpstr>Distances and angles</vt:lpstr>
      <vt:lpstr>On screen text and images</vt:lpstr>
      <vt:lpstr>Online data access</vt:lpstr>
      <vt:lpstr>PowerPoint Presentation</vt:lpstr>
      <vt:lpstr>Structure Superposition</vt:lpstr>
      <vt:lpstr>Sequence Viewer</vt:lpstr>
      <vt:lpstr>PowerPoint Presentation</vt:lpstr>
      <vt:lpstr>Saccharide display (Glycoblocks)</vt:lpstr>
      <vt:lpstr>Saccharide display</vt:lpstr>
      <vt:lpstr>Saccharide display</vt:lpstr>
      <vt:lpstr>Saccharide display</vt:lpstr>
      <vt:lpstr>Saccharide display</vt:lpstr>
      <vt:lpstr>Glycan Viewer</vt:lpstr>
      <vt:lpstr>CCP4MG / MrBUMP</vt:lpstr>
      <vt:lpstr>MrBUMP</vt:lpstr>
      <vt:lpstr>CCP4MG and MrBUMP</vt:lpstr>
      <vt:lpstr>CCP4MG and MrBUMP</vt:lpstr>
      <vt:lpstr>CCP4MG and MrBUMP</vt:lpstr>
      <vt:lpstr>PowerPoint Presentation</vt:lpstr>
      <vt:lpstr>PowerPoint Presentation</vt:lpstr>
      <vt:lpstr>PowerPoint Presentation</vt:lpstr>
      <vt:lpstr>PowerPoint Presentation</vt:lpstr>
      <vt:lpstr>Other details</vt:lpstr>
      <vt:lpstr>Movies</vt:lpstr>
      <vt:lpstr>PowerPoint Presentation</vt:lpstr>
      <vt:lpstr>Getting CCP4MG</vt:lpstr>
      <vt:lpstr>Acknowledgements</vt:lpstr>
    </vt:vector>
  </TitlesOfParts>
  <Company>University of York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CCP4MG</dc:title>
  <dc:creator>Stuart McNicholas</dc:creator>
  <cp:lastModifiedBy>Stuart Mcnicholas</cp:lastModifiedBy>
  <cp:revision>45</cp:revision>
  <dcterms:created xsi:type="dcterms:W3CDTF">2019-10-04T07:13:24Z</dcterms:created>
  <dcterms:modified xsi:type="dcterms:W3CDTF">2022-12-05T09:05:51Z</dcterms:modified>
</cp:coreProperties>
</file>